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7"/>
  </p:notesMasterIdLst>
  <p:sldIdLst>
    <p:sldId id="313" r:id="rId2"/>
    <p:sldId id="303" r:id="rId3"/>
    <p:sldId id="304" r:id="rId4"/>
    <p:sldId id="262" r:id="rId5"/>
    <p:sldId id="258" r:id="rId6"/>
    <p:sldId id="297" r:id="rId7"/>
    <p:sldId id="264" r:id="rId8"/>
    <p:sldId id="265" r:id="rId9"/>
    <p:sldId id="302" r:id="rId10"/>
    <p:sldId id="268" r:id="rId11"/>
    <p:sldId id="269" r:id="rId12"/>
    <p:sldId id="305" r:id="rId13"/>
    <p:sldId id="306" r:id="rId14"/>
    <p:sldId id="307" r:id="rId15"/>
    <p:sldId id="308" r:id="rId16"/>
    <p:sldId id="309" r:id="rId17"/>
    <p:sldId id="310" r:id="rId18"/>
    <p:sldId id="311" r:id="rId19"/>
    <p:sldId id="312" r:id="rId20"/>
    <p:sldId id="270" r:id="rId21"/>
    <p:sldId id="271" r:id="rId22"/>
    <p:sldId id="272" r:id="rId23"/>
    <p:sldId id="273" r:id="rId24"/>
    <p:sldId id="274" r:id="rId25"/>
    <p:sldId id="275" r:id="rId26"/>
    <p:sldId id="276" r:id="rId27"/>
    <p:sldId id="278" r:id="rId28"/>
    <p:sldId id="279" r:id="rId29"/>
    <p:sldId id="280" r:id="rId30"/>
    <p:sldId id="281" r:id="rId31"/>
    <p:sldId id="282" r:id="rId32"/>
    <p:sldId id="284" r:id="rId33"/>
    <p:sldId id="285" r:id="rId34"/>
    <p:sldId id="301" r:id="rId35"/>
    <p:sldId id="299" r:id="rId36"/>
  </p:sldIdLst>
  <p:sldSz cx="12192000" cy="6858000"/>
  <p:notesSz cx="6858000" cy="9144000"/>
  <p:defaultTextStyle>
    <a:defPPr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Nelly Huamani" initials="NH" lastIdx="7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Estilo claro 1 - Acento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256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0" y="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notesMaster" Target="notesMasters/notesMaster1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E2270FF-9C4C-45FD-9E8A-9C5743FB8096}" type="doc">
      <dgm:prSet loTypeId="urn:microsoft.com/office/officeart/2005/8/layout/cycle4#1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ES"/>
        </a:p>
      </dgm:t>
    </dgm:pt>
    <dgm:pt modelId="{46D214EB-A075-4660-82C8-A7CC57005CCC}">
      <dgm:prSet phldrT="[Texto]" custT="1"/>
      <dgm:spPr>
        <a:solidFill>
          <a:schemeClr val="bg1">
            <a:lumMod val="95000"/>
          </a:schemeClr>
        </a:solidFill>
        <a:ln>
          <a:solidFill>
            <a:schemeClr val="bg1">
              <a:lumMod val="85000"/>
            </a:schemeClr>
          </a:solidFill>
        </a:ln>
      </dgm:spPr>
      <dgm:t>
        <a:bodyPr/>
        <a:lstStyle/>
        <a:p>
          <a:r>
            <a:rPr lang="es-ES" sz="2100" b="1" dirty="0" smtClean="0">
              <a:solidFill>
                <a:schemeClr val="tx1"/>
              </a:solidFill>
            </a:rPr>
            <a:t>PROGRAMACIÓN   OPERATIVA </a:t>
          </a:r>
          <a:endParaRPr lang="es-ES" sz="2100" b="1" dirty="0">
            <a:solidFill>
              <a:schemeClr val="tx1"/>
            </a:solidFill>
          </a:endParaRPr>
        </a:p>
      </dgm:t>
    </dgm:pt>
    <dgm:pt modelId="{B3D72FED-F98E-44F8-B3C6-FBFF8C4FA59B}" type="parTrans" cxnId="{39971323-F8E1-435B-87F8-A9693660B187}">
      <dgm:prSet/>
      <dgm:spPr/>
      <dgm:t>
        <a:bodyPr/>
        <a:lstStyle/>
        <a:p>
          <a:endParaRPr lang="es-ES"/>
        </a:p>
      </dgm:t>
    </dgm:pt>
    <dgm:pt modelId="{EB4AECF5-32D7-4E1F-9537-FAAFB2C7582F}" type="sibTrans" cxnId="{39971323-F8E1-435B-87F8-A9693660B187}">
      <dgm:prSet/>
      <dgm:spPr/>
      <dgm:t>
        <a:bodyPr/>
        <a:lstStyle/>
        <a:p>
          <a:endParaRPr lang="es-ES"/>
        </a:p>
      </dgm:t>
    </dgm:pt>
    <dgm:pt modelId="{C9ADEEAD-24B8-4FC4-85FD-876F53D73B5E}">
      <dgm:prSet phldrT="[Texto]" custT="1"/>
      <dgm:spPr>
        <a:solidFill>
          <a:schemeClr val="bg1">
            <a:lumMod val="95000"/>
          </a:schemeClr>
        </a:solidFill>
        <a:ln>
          <a:solidFill>
            <a:schemeClr val="bg1">
              <a:lumMod val="85000"/>
            </a:schemeClr>
          </a:solidFill>
        </a:ln>
      </dgm:spPr>
      <dgm:t>
        <a:bodyPr/>
        <a:lstStyle/>
        <a:p>
          <a:r>
            <a:rPr lang="es-ES" sz="2100" b="1" dirty="0" smtClean="0">
              <a:solidFill>
                <a:schemeClr val="tx1"/>
              </a:solidFill>
            </a:rPr>
            <a:t>EJECUCION DEL PRESUPUESTO</a:t>
          </a:r>
          <a:endParaRPr lang="es-ES" sz="2100" b="1" dirty="0">
            <a:solidFill>
              <a:schemeClr val="tx1"/>
            </a:solidFill>
          </a:endParaRPr>
        </a:p>
      </dgm:t>
    </dgm:pt>
    <dgm:pt modelId="{C3253EE1-8A8A-4B17-B81A-9452E6320D5C}" type="parTrans" cxnId="{FFF9FF3F-9902-44F3-8763-A4A2D21E52AF}">
      <dgm:prSet/>
      <dgm:spPr/>
      <dgm:t>
        <a:bodyPr/>
        <a:lstStyle/>
        <a:p>
          <a:endParaRPr lang="es-ES"/>
        </a:p>
      </dgm:t>
    </dgm:pt>
    <dgm:pt modelId="{1919CD1B-C2D9-4362-953D-F1B978DD2EC5}" type="sibTrans" cxnId="{FFF9FF3F-9902-44F3-8763-A4A2D21E52AF}">
      <dgm:prSet/>
      <dgm:spPr/>
      <dgm:t>
        <a:bodyPr/>
        <a:lstStyle/>
        <a:p>
          <a:endParaRPr lang="es-ES"/>
        </a:p>
      </dgm:t>
    </dgm:pt>
    <dgm:pt modelId="{D13FEE4E-640F-41E7-95B3-23C0785632E5}">
      <dgm:prSet phldrT="[Texto]" custT="1"/>
      <dgm:spPr>
        <a:solidFill>
          <a:schemeClr val="bg1">
            <a:lumMod val="95000"/>
          </a:schemeClr>
        </a:solidFill>
        <a:ln>
          <a:solidFill>
            <a:schemeClr val="bg1">
              <a:lumMod val="85000"/>
            </a:schemeClr>
          </a:solidFill>
        </a:ln>
      </dgm:spPr>
      <dgm:t>
        <a:bodyPr/>
        <a:lstStyle/>
        <a:p>
          <a:endParaRPr lang="es-ES" sz="2000" b="1" dirty="0" smtClean="0">
            <a:solidFill>
              <a:schemeClr val="tx1"/>
            </a:solidFill>
          </a:endParaRPr>
        </a:p>
        <a:p>
          <a:r>
            <a:rPr lang="es-ES" sz="2000" b="1" dirty="0" smtClean="0">
              <a:solidFill>
                <a:schemeClr val="tx1"/>
              </a:solidFill>
            </a:rPr>
            <a:t> ORGANIZACIÓN PARA LA PRODUCCION Y ENTREGA  OPORTUNA DEL SERVICIO</a:t>
          </a:r>
          <a:endParaRPr lang="es-ES" sz="2000" b="1" dirty="0">
            <a:solidFill>
              <a:schemeClr val="tx1"/>
            </a:solidFill>
          </a:endParaRPr>
        </a:p>
      </dgm:t>
    </dgm:pt>
    <dgm:pt modelId="{55F2A87B-7492-4F9B-A7CA-040A07B692BA}" type="parTrans" cxnId="{FE7D2E0A-66AF-49CF-84BC-78898430CC56}">
      <dgm:prSet/>
      <dgm:spPr/>
      <dgm:t>
        <a:bodyPr/>
        <a:lstStyle/>
        <a:p>
          <a:endParaRPr lang="es-ES"/>
        </a:p>
      </dgm:t>
    </dgm:pt>
    <dgm:pt modelId="{3724D4DF-BF73-40A4-B53A-4CB22F520942}" type="sibTrans" cxnId="{FE7D2E0A-66AF-49CF-84BC-78898430CC56}">
      <dgm:prSet/>
      <dgm:spPr/>
      <dgm:t>
        <a:bodyPr/>
        <a:lstStyle/>
        <a:p>
          <a:endParaRPr lang="es-ES"/>
        </a:p>
      </dgm:t>
    </dgm:pt>
    <dgm:pt modelId="{306A10F8-B38E-4DFB-AE26-6B36B5B64085}">
      <dgm:prSet phldrT="[Texto]" custT="1"/>
      <dgm:spPr>
        <a:solidFill>
          <a:schemeClr val="bg1">
            <a:lumMod val="95000"/>
          </a:schemeClr>
        </a:solidFill>
        <a:ln>
          <a:solidFill>
            <a:schemeClr val="bg1">
              <a:lumMod val="85000"/>
            </a:schemeClr>
          </a:solidFill>
        </a:ln>
      </dgm:spPr>
      <dgm:t>
        <a:bodyPr/>
        <a:lstStyle/>
        <a:p>
          <a:r>
            <a:rPr lang="es-ES" sz="2000" b="1" dirty="0" smtClean="0">
              <a:solidFill>
                <a:schemeClr val="tx1"/>
              </a:solidFill>
            </a:rPr>
            <a:t>SUPERVISION, SEGUIMIENTO  Y EVALUACION</a:t>
          </a:r>
          <a:endParaRPr lang="es-ES" sz="2000" b="1" dirty="0">
            <a:solidFill>
              <a:schemeClr val="tx1"/>
            </a:solidFill>
          </a:endParaRPr>
        </a:p>
      </dgm:t>
    </dgm:pt>
    <dgm:pt modelId="{4377F364-503B-4B7A-B089-8C03DBB8E2D0}" type="parTrans" cxnId="{282D5737-35B4-4B41-AE53-7E601CBED7AE}">
      <dgm:prSet/>
      <dgm:spPr/>
      <dgm:t>
        <a:bodyPr/>
        <a:lstStyle/>
        <a:p>
          <a:endParaRPr lang="es-ES"/>
        </a:p>
      </dgm:t>
    </dgm:pt>
    <dgm:pt modelId="{C14E4F45-D223-4B40-8607-123416187C9B}" type="sibTrans" cxnId="{282D5737-35B4-4B41-AE53-7E601CBED7AE}">
      <dgm:prSet/>
      <dgm:spPr/>
      <dgm:t>
        <a:bodyPr/>
        <a:lstStyle/>
        <a:p>
          <a:endParaRPr lang="es-ES"/>
        </a:p>
      </dgm:t>
    </dgm:pt>
    <dgm:pt modelId="{6F7BFB7C-FB75-4D36-A711-CE982E20C750}" type="pres">
      <dgm:prSet presAssocID="{4E2270FF-9C4C-45FD-9E8A-9C5743FB8096}" presName="cycleMatrixDiagram" presStyleCnt="0">
        <dgm:presLayoutVars>
          <dgm:chMax val="1"/>
          <dgm:dir/>
          <dgm:animLvl val="lvl"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CF901B58-88B5-42B3-BA9C-6BE65F882515}" type="pres">
      <dgm:prSet presAssocID="{4E2270FF-9C4C-45FD-9E8A-9C5743FB8096}" presName="children" presStyleCnt="0"/>
      <dgm:spPr/>
    </dgm:pt>
    <dgm:pt modelId="{964A0414-C142-493E-A0C4-B2EE5FA02DD6}" type="pres">
      <dgm:prSet presAssocID="{4E2270FF-9C4C-45FD-9E8A-9C5743FB8096}" presName="childPlaceholder" presStyleCnt="0"/>
      <dgm:spPr/>
    </dgm:pt>
    <dgm:pt modelId="{9799E5AC-2B92-4BC3-857D-6B9F2C92221A}" type="pres">
      <dgm:prSet presAssocID="{4E2270FF-9C4C-45FD-9E8A-9C5743FB8096}" presName="circle" presStyleCnt="0"/>
      <dgm:spPr/>
    </dgm:pt>
    <dgm:pt modelId="{CEF4DF0A-75E8-43CA-8541-75E172494C65}" type="pres">
      <dgm:prSet presAssocID="{4E2270FF-9C4C-45FD-9E8A-9C5743FB8096}" presName="quadrant1" presStyleLbl="node1" presStyleIdx="0" presStyleCnt="4" custScaleX="160212" custScaleY="102356" custLinFactNeighborX="-50618" custLinFactNeighborY="-6530">
        <dgm:presLayoutVars>
          <dgm:chMax val="1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21FBBD79-A6A9-48F7-838A-FF8907407538}" type="pres">
      <dgm:prSet presAssocID="{4E2270FF-9C4C-45FD-9E8A-9C5743FB8096}" presName="quadrant2" presStyleLbl="node1" presStyleIdx="1" presStyleCnt="4" custScaleX="168778" custScaleY="102784" custLinFactNeighborX="12113" custLinFactNeighborY="-6037">
        <dgm:presLayoutVars>
          <dgm:chMax val="1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C31B1377-CF67-460A-B445-3EE3404F85E6}" type="pres">
      <dgm:prSet presAssocID="{4E2270FF-9C4C-45FD-9E8A-9C5743FB8096}" presName="quadrant3" presStyleLbl="node1" presStyleIdx="2" presStyleCnt="4" custScaleX="165059" custScaleY="103207" custLinFactNeighborX="12745" custLinFactNeighborY="-2712">
        <dgm:presLayoutVars>
          <dgm:chMax val="1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8F91FC6E-19C6-4791-88BE-64B5D163DECB}" type="pres">
      <dgm:prSet presAssocID="{4E2270FF-9C4C-45FD-9E8A-9C5743FB8096}" presName="quadrant4" presStyleLbl="node1" presStyleIdx="3" presStyleCnt="4" custScaleX="159208" custScaleY="106035" custLinFactNeighborX="-49821" custLinFactNeighborY="-2712">
        <dgm:presLayoutVars>
          <dgm:chMax val="1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CEA28872-2173-480F-AE68-E9141AC40C53}" type="pres">
      <dgm:prSet presAssocID="{4E2270FF-9C4C-45FD-9E8A-9C5743FB8096}" presName="quadrantPlaceholder" presStyleCnt="0"/>
      <dgm:spPr/>
    </dgm:pt>
    <dgm:pt modelId="{13906125-905E-4E4F-9B7C-E070B19B7310}" type="pres">
      <dgm:prSet presAssocID="{4E2270FF-9C4C-45FD-9E8A-9C5743FB8096}" presName="center1" presStyleLbl="fgShp" presStyleIdx="0" presStyleCnt="2" custLinFactNeighborX="-79308" custLinFactNeighborY="-48270"/>
      <dgm:spPr>
        <a:solidFill>
          <a:schemeClr val="accent2"/>
        </a:solidFill>
        <a:ln w="57150">
          <a:solidFill>
            <a:srgbClr val="CC0000"/>
          </a:solidFill>
        </a:ln>
      </dgm:spPr>
      <dgm:t>
        <a:bodyPr/>
        <a:lstStyle/>
        <a:p>
          <a:endParaRPr lang="es-MX"/>
        </a:p>
      </dgm:t>
    </dgm:pt>
    <dgm:pt modelId="{016A0AB7-98DE-4BB6-9F0E-AD0F583F2895}" type="pres">
      <dgm:prSet presAssocID="{4E2270FF-9C4C-45FD-9E8A-9C5743FB8096}" presName="center2" presStyleLbl="fgShp" presStyleIdx="1" presStyleCnt="2" custLinFactNeighborX="-79308" custLinFactNeighborY="-26024"/>
      <dgm:spPr>
        <a:solidFill>
          <a:schemeClr val="accent2"/>
        </a:solidFill>
        <a:ln w="57150">
          <a:solidFill>
            <a:srgbClr val="CC0000"/>
          </a:solidFill>
        </a:ln>
      </dgm:spPr>
      <dgm:t>
        <a:bodyPr/>
        <a:lstStyle/>
        <a:p>
          <a:endParaRPr lang="es-MX"/>
        </a:p>
      </dgm:t>
    </dgm:pt>
  </dgm:ptLst>
  <dgm:cxnLst>
    <dgm:cxn modelId="{4C45FC6B-41D3-4441-9AFE-3B27F8F6A1E1}" type="presOf" srcId="{4E2270FF-9C4C-45FD-9E8A-9C5743FB8096}" destId="{6F7BFB7C-FB75-4D36-A711-CE982E20C750}" srcOrd="0" destOrd="0" presId="urn:microsoft.com/office/officeart/2005/8/layout/cycle4#1"/>
    <dgm:cxn modelId="{31A3F5F1-7D35-4694-A26D-2A0327BCEB11}" type="presOf" srcId="{C9ADEEAD-24B8-4FC4-85FD-876F53D73B5E}" destId="{21FBBD79-A6A9-48F7-838A-FF8907407538}" srcOrd="0" destOrd="0" presId="urn:microsoft.com/office/officeart/2005/8/layout/cycle4#1"/>
    <dgm:cxn modelId="{1C74E63E-7D08-4399-AFCB-ECEF6BE276CF}" type="presOf" srcId="{306A10F8-B38E-4DFB-AE26-6B36B5B64085}" destId="{8F91FC6E-19C6-4791-88BE-64B5D163DECB}" srcOrd="0" destOrd="0" presId="urn:microsoft.com/office/officeart/2005/8/layout/cycle4#1"/>
    <dgm:cxn modelId="{FFF9FF3F-9902-44F3-8763-A4A2D21E52AF}" srcId="{4E2270FF-9C4C-45FD-9E8A-9C5743FB8096}" destId="{C9ADEEAD-24B8-4FC4-85FD-876F53D73B5E}" srcOrd="1" destOrd="0" parTransId="{C3253EE1-8A8A-4B17-B81A-9452E6320D5C}" sibTransId="{1919CD1B-C2D9-4362-953D-F1B978DD2EC5}"/>
    <dgm:cxn modelId="{39971323-F8E1-435B-87F8-A9693660B187}" srcId="{4E2270FF-9C4C-45FD-9E8A-9C5743FB8096}" destId="{46D214EB-A075-4660-82C8-A7CC57005CCC}" srcOrd="0" destOrd="0" parTransId="{B3D72FED-F98E-44F8-B3C6-FBFF8C4FA59B}" sibTransId="{EB4AECF5-32D7-4E1F-9537-FAAFB2C7582F}"/>
    <dgm:cxn modelId="{FE7D2E0A-66AF-49CF-84BC-78898430CC56}" srcId="{4E2270FF-9C4C-45FD-9E8A-9C5743FB8096}" destId="{D13FEE4E-640F-41E7-95B3-23C0785632E5}" srcOrd="2" destOrd="0" parTransId="{55F2A87B-7492-4F9B-A7CA-040A07B692BA}" sibTransId="{3724D4DF-BF73-40A4-B53A-4CB22F520942}"/>
    <dgm:cxn modelId="{64CEF6C7-1843-491E-B500-CD2B0C50077A}" type="presOf" srcId="{D13FEE4E-640F-41E7-95B3-23C0785632E5}" destId="{C31B1377-CF67-460A-B445-3EE3404F85E6}" srcOrd="0" destOrd="0" presId="urn:microsoft.com/office/officeart/2005/8/layout/cycle4#1"/>
    <dgm:cxn modelId="{B3EE4C70-5F49-4962-BFBF-036D7A20FF7A}" type="presOf" srcId="{46D214EB-A075-4660-82C8-A7CC57005CCC}" destId="{CEF4DF0A-75E8-43CA-8541-75E172494C65}" srcOrd="0" destOrd="0" presId="urn:microsoft.com/office/officeart/2005/8/layout/cycle4#1"/>
    <dgm:cxn modelId="{282D5737-35B4-4B41-AE53-7E601CBED7AE}" srcId="{4E2270FF-9C4C-45FD-9E8A-9C5743FB8096}" destId="{306A10F8-B38E-4DFB-AE26-6B36B5B64085}" srcOrd="3" destOrd="0" parTransId="{4377F364-503B-4B7A-B089-8C03DBB8E2D0}" sibTransId="{C14E4F45-D223-4B40-8607-123416187C9B}"/>
    <dgm:cxn modelId="{FF6BA230-C766-4483-969A-CEADE5EE7880}" type="presParOf" srcId="{6F7BFB7C-FB75-4D36-A711-CE982E20C750}" destId="{CF901B58-88B5-42B3-BA9C-6BE65F882515}" srcOrd="0" destOrd="0" presId="urn:microsoft.com/office/officeart/2005/8/layout/cycle4#1"/>
    <dgm:cxn modelId="{7F32531B-23AF-49EE-90E7-0036AADD6654}" type="presParOf" srcId="{CF901B58-88B5-42B3-BA9C-6BE65F882515}" destId="{964A0414-C142-493E-A0C4-B2EE5FA02DD6}" srcOrd="0" destOrd="0" presId="urn:microsoft.com/office/officeart/2005/8/layout/cycle4#1"/>
    <dgm:cxn modelId="{4BA6AE0E-0607-4D20-A341-9418D3E79783}" type="presParOf" srcId="{6F7BFB7C-FB75-4D36-A711-CE982E20C750}" destId="{9799E5AC-2B92-4BC3-857D-6B9F2C92221A}" srcOrd="1" destOrd="0" presId="urn:microsoft.com/office/officeart/2005/8/layout/cycle4#1"/>
    <dgm:cxn modelId="{626C0D6D-3062-45C5-A1F8-2E52DF477D9C}" type="presParOf" srcId="{9799E5AC-2B92-4BC3-857D-6B9F2C92221A}" destId="{CEF4DF0A-75E8-43CA-8541-75E172494C65}" srcOrd="0" destOrd="0" presId="urn:microsoft.com/office/officeart/2005/8/layout/cycle4#1"/>
    <dgm:cxn modelId="{B6A9F523-5A85-4BBF-AF6C-F5B898F6A4B1}" type="presParOf" srcId="{9799E5AC-2B92-4BC3-857D-6B9F2C92221A}" destId="{21FBBD79-A6A9-48F7-838A-FF8907407538}" srcOrd="1" destOrd="0" presId="urn:microsoft.com/office/officeart/2005/8/layout/cycle4#1"/>
    <dgm:cxn modelId="{4DF97F21-E0BF-4EF5-8EDB-E231F60BC895}" type="presParOf" srcId="{9799E5AC-2B92-4BC3-857D-6B9F2C92221A}" destId="{C31B1377-CF67-460A-B445-3EE3404F85E6}" srcOrd="2" destOrd="0" presId="urn:microsoft.com/office/officeart/2005/8/layout/cycle4#1"/>
    <dgm:cxn modelId="{75B3F8BB-F090-4506-B71C-49C200E6F07A}" type="presParOf" srcId="{9799E5AC-2B92-4BC3-857D-6B9F2C92221A}" destId="{8F91FC6E-19C6-4791-88BE-64B5D163DECB}" srcOrd="3" destOrd="0" presId="urn:microsoft.com/office/officeart/2005/8/layout/cycle4#1"/>
    <dgm:cxn modelId="{1D693D4D-20D4-41E2-BEE1-8DEA9D022E3C}" type="presParOf" srcId="{9799E5AC-2B92-4BC3-857D-6B9F2C92221A}" destId="{CEA28872-2173-480F-AE68-E9141AC40C53}" srcOrd="4" destOrd="0" presId="urn:microsoft.com/office/officeart/2005/8/layout/cycle4#1"/>
    <dgm:cxn modelId="{CBA1C0AA-2C9F-43DD-96FC-245D30BDBAF1}" type="presParOf" srcId="{6F7BFB7C-FB75-4D36-A711-CE982E20C750}" destId="{13906125-905E-4E4F-9B7C-E070B19B7310}" srcOrd="2" destOrd="0" presId="urn:microsoft.com/office/officeart/2005/8/layout/cycle4#1"/>
    <dgm:cxn modelId="{75CB1A8F-5506-4279-94C8-1D89BA2698B7}" type="presParOf" srcId="{6F7BFB7C-FB75-4D36-A711-CE982E20C750}" destId="{016A0AB7-98DE-4BB6-9F0E-AD0F583F2895}" srcOrd="3" destOrd="0" presId="urn:microsoft.com/office/officeart/2005/8/layout/cycle4#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EF4DF0A-75E8-43CA-8541-75E172494C65}">
      <dsp:nvSpPr>
        <dsp:cNvPr id="0" name=""/>
        <dsp:cNvSpPr/>
      </dsp:nvSpPr>
      <dsp:spPr>
        <a:xfrm>
          <a:off x="371576" y="106922"/>
          <a:ext cx="3139741" cy="2005913"/>
        </a:xfrm>
        <a:prstGeom prst="pieWedge">
          <a:avLst/>
        </a:prstGeom>
        <a:solidFill>
          <a:schemeClr val="bg1">
            <a:lumMod val="95000"/>
          </a:schemeClr>
        </a:solidFill>
        <a:ln w="25400" cap="flat" cmpd="sng" algn="ctr">
          <a:solidFill>
            <a:schemeClr val="bg1">
              <a:lumMod val="85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9352" tIns="149352" rIns="149352" bIns="149352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100" b="1" kern="1200" dirty="0" smtClean="0">
              <a:solidFill>
                <a:schemeClr val="tx1"/>
              </a:solidFill>
            </a:rPr>
            <a:t>PROGRAMACIÓN   OPERATIVA </a:t>
          </a:r>
          <a:endParaRPr lang="es-ES" sz="2100" b="1" kern="1200" dirty="0">
            <a:solidFill>
              <a:schemeClr val="tx1"/>
            </a:solidFill>
          </a:endParaRPr>
        </a:p>
      </dsp:txBody>
      <dsp:txXfrm>
        <a:off x="1291185" y="694440"/>
        <a:ext cx="2220132" cy="1418395"/>
      </dsp:txXfrm>
    </dsp:sp>
    <dsp:sp modelId="{21FBBD79-A6A9-48F7-838A-FF8907407538}">
      <dsp:nvSpPr>
        <dsp:cNvPr id="0" name=""/>
        <dsp:cNvSpPr/>
      </dsp:nvSpPr>
      <dsp:spPr>
        <a:xfrm rot="5400000">
          <a:off x="4213923" y="-534265"/>
          <a:ext cx="2014301" cy="3307613"/>
        </a:xfrm>
        <a:prstGeom prst="pieWedge">
          <a:avLst/>
        </a:prstGeom>
        <a:solidFill>
          <a:schemeClr val="bg1">
            <a:lumMod val="95000"/>
          </a:schemeClr>
        </a:solidFill>
        <a:ln w="25400" cap="flat" cmpd="sng" algn="ctr">
          <a:solidFill>
            <a:schemeClr val="bg1">
              <a:lumMod val="85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9352" tIns="149352" rIns="149352" bIns="149352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100" b="1" kern="1200" dirty="0" smtClean="0">
              <a:solidFill>
                <a:schemeClr val="tx1"/>
              </a:solidFill>
            </a:rPr>
            <a:t>EJECUCION DEL PRESUPUESTO</a:t>
          </a:r>
          <a:endParaRPr lang="es-ES" sz="2100" b="1" kern="1200" dirty="0">
            <a:solidFill>
              <a:schemeClr val="tx1"/>
            </a:solidFill>
          </a:endParaRPr>
        </a:p>
      </dsp:txBody>
      <dsp:txXfrm rot="-5400000">
        <a:off x="3567267" y="702366"/>
        <a:ext cx="2338836" cy="1424326"/>
      </dsp:txXfrm>
    </dsp:sp>
    <dsp:sp modelId="{C31B1377-CF67-460A-B445-3EE3404F85E6}">
      <dsp:nvSpPr>
        <dsp:cNvPr id="0" name=""/>
        <dsp:cNvSpPr/>
      </dsp:nvSpPr>
      <dsp:spPr>
        <a:xfrm rot="10800000">
          <a:off x="3616094" y="2223668"/>
          <a:ext cx="3234730" cy="2022590"/>
        </a:xfrm>
        <a:prstGeom prst="pieWedge">
          <a:avLst/>
        </a:prstGeom>
        <a:solidFill>
          <a:schemeClr val="bg1">
            <a:lumMod val="95000"/>
          </a:schemeClr>
        </a:solidFill>
        <a:ln w="25400" cap="flat" cmpd="sng" algn="ctr">
          <a:solidFill>
            <a:schemeClr val="bg1">
              <a:lumMod val="85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2000" b="1" kern="1200" dirty="0" smtClean="0">
            <a:solidFill>
              <a:schemeClr val="tx1"/>
            </a:solidFill>
          </a:endParaRP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000" b="1" kern="1200" dirty="0" smtClean="0">
              <a:solidFill>
                <a:schemeClr val="tx1"/>
              </a:solidFill>
            </a:rPr>
            <a:t> ORGANIZACIÓN PARA LA PRODUCCION Y ENTREGA  OPORTUNA DEL SERVICIO</a:t>
          </a:r>
          <a:endParaRPr lang="es-ES" sz="2000" b="1" kern="1200" dirty="0">
            <a:solidFill>
              <a:schemeClr val="tx1"/>
            </a:solidFill>
          </a:endParaRPr>
        </a:p>
      </dsp:txBody>
      <dsp:txXfrm rot="10800000">
        <a:off x="3616094" y="2223668"/>
        <a:ext cx="2287300" cy="1430187"/>
      </dsp:txXfrm>
    </dsp:sp>
    <dsp:sp modelId="{8F91FC6E-19C6-4791-88BE-64B5D163DECB}">
      <dsp:nvSpPr>
        <dsp:cNvPr id="0" name=""/>
        <dsp:cNvSpPr/>
      </dsp:nvSpPr>
      <dsp:spPr>
        <a:xfrm rot="16200000">
          <a:off x="918060" y="1674930"/>
          <a:ext cx="2078012" cy="3120066"/>
        </a:xfrm>
        <a:prstGeom prst="pieWedge">
          <a:avLst/>
        </a:prstGeom>
        <a:solidFill>
          <a:schemeClr val="bg1">
            <a:lumMod val="95000"/>
          </a:schemeClr>
        </a:solidFill>
        <a:ln w="25400" cap="flat" cmpd="sng" algn="ctr">
          <a:solidFill>
            <a:schemeClr val="bg1">
              <a:lumMod val="85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000" b="1" kern="1200" dirty="0" smtClean="0">
              <a:solidFill>
                <a:schemeClr val="tx1"/>
              </a:solidFill>
            </a:rPr>
            <a:t>SUPERVISION, SEGUIMIENTO  Y EVALUACION</a:t>
          </a:r>
          <a:endParaRPr lang="es-ES" sz="2000" b="1" kern="1200" dirty="0">
            <a:solidFill>
              <a:schemeClr val="tx1"/>
            </a:solidFill>
          </a:endParaRPr>
        </a:p>
      </dsp:txBody>
      <dsp:txXfrm rot="5400000">
        <a:off x="1310879" y="2195957"/>
        <a:ext cx="2206220" cy="1469376"/>
      </dsp:txXfrm>
    </dsp:sp>
    <dsp:sp modelId="{13906125-905E-4E4F-9B7C-E070B19B7310}">
      <dsp:nvSpPr>
        <dsp:cNvPr id="0" name=""/>
        <dsp:cNvSpPr/>
      </dsp:nvSpPr>
      <dsp:spPr>
        <a:xfrm>
          <a:off x="3125589" y="1571636"/>
          <a:ext cx="676631" cy="588375"/>
        </a:xfrm>
        <a:prstGeom prst="circularArrow">
          <a:avLst/>
        </a:prstGeom>
        <a:solidFill>
          <a:schemeClr val="accent2"/>
        </a:solidFill>
        <a:ln w="57150" cap="flat" cmpd="sng" algn="ctr">
          <a:solidFill>
            <a:srgbClr val="CC000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16A0AB7-98DE-4BB6-9F0E-AD0F583F2895}">
      <dsp:nvSpPr>
        <dsp:cNvPr id="0" name=""/>
        <dsp:cNvSpPr/>
      </dsp:nvSpPr>
      <dsp:spPr>
        <a:xfrm rot="10800000">
          <a:off x="3125589" y="1928824"/>
          <a:ext cx="676631" cy="588375"/>
        </a:xfrm>
        <a:prstGeom prst="circularArrow">
          <a:avLst/>
        </a:prstGeom>
        <a:solidFill>
          <a:schemeClr val="accent2"/>
        </a:solidFill>
        <a:ln w="57150" cap="flat" cmpd="sng" algn="ctr">
          <a:solidFill>
            <a:srgbClr val="CC000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4#1">
  <dgm:title val=""/>
  <dgm:desc val=""/>
  <dgm:catLst>
    <dgm:cat type="relationship" pri="26000"/>
    <dgm:cat type="cycle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41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cycleMatrixDiagram">
    <dgm:varLst>
      <dgm:chMax val="1"/>
      <dgm:dir/>
      <dgm:animLvl val="lvl"/>
      <dgm:resizeHandles val="exact"/>
    </dgm:varLst>
    <dgm:alg type="composite">
      <dgm:param type="ar" val="1.3"/>
    </dgm:alg>
    <dgm:shape xmlns:r="http://schemas.openxmlformats.org/officeDocument/2006/relationships" r:blip="">
      <dgm:adjLst/>
    </dgm:shape>
    <dgm:presOf/>
    <dgm:constrLst>
      <dgm:constr type="w" for="ch" forName="children" refType="w"/>
      <dgm:constr type="h" for="ch" forName="children" refType="w" refFor="ch" refForName="children" fact="0.77"/>
      <dgm:constr type="ctrX" for="ch" forName="children" refType="w" fact="0.5"/>
      <dgm:constr type="ctrY" for="ch" forName="children" refType="h" fact="0.5"/>
      <dgm:constr type="w" for="ch" forName="circle" refType="w"/>
      <dgm:constr type="h" for="ch" forName="circle" refType="h"/>
      <dgm:constr type="ctrX" for="ch" forName="circle" refType="w" fact="0.5"/>
      <dgm:constr type="ctrY" for="ch" forName="circle" refType="h" fact="0.5"/>
      <dgm:constr type="w" for="ch" forName="center1" refType="w" fact="0.115"/>
      <dgm:constr type="h" for="ch" forName="center1" refType="w" fact="0.1"/>
      <dgm:constr type="ctrX" for="ch" forName="center1" refType="w" fact="0.5"/>
      <dgm:constr type="ctrY" for="ch" forName="center1" refType="h" fact="0.475"/>
      <dgm:constr type="w" for="ch" forName="center2" refType="w" fact="0.115"/>
      <dgm:constr type="h" for="ch" forName="center2" refType="w" fact="0.1"/>
      <dgm:constr type="ctrX" for="ch" forName="center2" refType="w" fact="0.5"/>
      <dgm:constr type="ctrY" for="ch" forName="center2" refType="h" fact="0.525"/>
    </dgm:constrLst>
    <dgm:ruleLst/>
    <dgm:choose name="Name0">
      <dgm:if name="Name1" axis="ch" ptType="node" func="cnt" op="gte" val="1">
        <dgm:layoutNode name="children">
          <dgm:alg type="composite">
            <dgm:param type="ar" val="1.3"/>
          </dgm:alg>
          <dgm:shape xmlns:r="http://schemas.openxmlformats.org/officeDocument/2006/relationships" r:blip="">
            <dgm:adjLst/>
          </dgm:shape>
          <dgm:presOf/>
          <dgm:choose name="Name2">
            <dgm:if name="Name3" func="var" arg="dir" op="equ" val="norm">
              <dgm:constrLst>
                <dgm:constr type="primFontSz" for="des" ptType="node" op="equ" val="65"/>
                <dgm:constr type="w" for="ch" forName="child1group" refType="w" fact="0.38"/>
                <dgm:constr type="h" for="ch" forName="child1group" refType="h" fact="0.32"/>
                <dgm:constr type="t" for="ch" forName="child1group"/>
                <dgm:constr type="l" for="ch" forName="child1group"/>
                <dgm:constr type="w" for="ch" forName="child2group" refType="w" fact="0.38"/>
                <dgm:constr type="h" for="ch" forName="child2group" refType="h" fact="0.32"/>
                <dgm:constr type="t" for="ch" forName="child2group"/>
                <dgm:constr type="r" for="ch" forName="child2group" refType="w"/>
                <dgm:constr type="w" for="ch" forName="child3group" refType="w" fact="0.38"/>
                <dgm:constr type="h" for="ch" forName="child3group" refType="h" fact="0.32"/>
                <dgm:constr type="b" for="ch" forName="child3group" refType="h"/>
                <dgm:constr type="r" for="ch" forName="child3group" refType="w"/>
                <dgm:constr type="w" for="ch" forName="child4group" refType="w" fact="0.38"/>
                <dgm:constr type="h" for="ch" forName="child4group" refType="h" fact="0.32"/>
                <dgm:constr type="b" for="ch" forName="child4group" refType="h"/>
                <dgm:constr type="l" for="ch" forName="child4group"/>
              </dgm:constrLst>
            </dgm:if>
            <dgm:else name="Name4">
              <dgm:constrLst>
                <dgm:constr type="primFontSz" for="des" ptType="node" op="equ" val="65"/>
                <dgm:constr type="w" for="ch" forName="child1group" refType="w" fact="0.38"/>
                <dgm:constr type="h" for="ch" forName="child1group" refType="h" fact="0.32"/>
                <dgm:constr type="t" for="ch" forName="child1group"/>
                <dgm:constr type="r" for="ch" forName="child1group" refType="w"/>
                <dgm:constr type="w" for="ch" forName="child2group" refType="w" fact="0.38"/>
                <dgm:constr type="h" for="ch" forName="child2group" refType="h" fact="0.32"/>
                <dgm:constr type="t" for="ch" forName="child2group"/>
                <dgm:constr type="l" for="ch" forName="child2group"/>
                <dgm:constr type="w" for="ch" forName="child3group" refType="w" fact="0.38"/>
                <dgm:constr type="h" for="ch" forName="child3group" refType="h" fact="0.32"/>
                <dgm:constr type="b" for="ch" forName="child3group" refType="h"/>
                <dgm:constr type="l" for="ch" forName="child3group"/>
                <dgm:constr type="w" for="ch" forName="child4group" refType="w" fact="0.38"/>
                <dgm:constr type="h" for="ch" forName="child4group" refType="h" fact="0.32"/>
                <dgm:constr type="b" for="ch" forName="child4group" refType="h"/>
                <dgm:constr type="r" for="ch" forName="child4group" refType="w"/>
              </dgm:constrLst>
            </dgm:else>
          </dgm:choose>
          <dgm:ruleLst/>
          <dgm:choose name="Name5">
            <dgm:if name="Name6" axis="ch ch" ptType="node node" st="1 1" cnt="1 0" func="cnt" op="gte" val="1">
              <dgm:layoutNode name="child1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7">
                  <dgm:if name="Name8" func="var" arg="dir" op="equ" val="norm">
                    <dgm:constrLst>
                      <dgm:constr type="w" for="ch" forName="child1" refType="w"/>
                      <dgm:constr type="h" for="ch" forName="child1" refType="h"/>
                      <dgm:constr type="t" for="ch" forName="child1"/>
                      <dgm:constr type="l" for="ch" forName="child1"/>
                      <dgm:constr type="w" for="ch" forName="child1Text" refType="w" fact="0.7"/>
                      <dgm:constr type="h" for="ch" forName="child1Text" refType="h" fact="0.75"/>
                      <dgm:constr type="t" for="ch" forName="child1Text"/>
                      <dgm:constr type="l" for="ch" forName="child1Text"/>
                    </dgm:constrLst>
                  </dgm:if>
                  <dgm:else name="Name9">
                    <dgm:constrLst>
                      <dgm:constr type="w" for="ch" forName="child1" refType="w"/>
                      <dgm:constr type="h" for="ch" forName="child1" refType="h"/>
                      <dgm:constr type="t" for="ch" forName="child1"/>
                      <dgm:constr type="r" for="ch" forName="child1" refType="w"/>
                      <dgm:constr type="w" for="ch" forName="child1Text" refType="w" fact="0.7"/>
                      <dgm:constr type="h" for="ch" forName="child1Text" refType="h" fact="0.75"/>
                      <dgm:constr type="t" for="ch" forName="child1Text"/>
                      <dgm:constr type="r" for="ch" forName="child1Text" refType="w"/>
                    </dgm:constrLst>
                  </dgm:else>
                </dgm:choose>
                <dgm:ruleLst/>
                <dgm:layoutNode name="child1" styleLbl="bgAcc1">
                  <dgm:alg type="sp"/>
                  <dgm:shape xmlns:r="http://schemas.openxmlformats.org/officeDocument/2006/relationships" type="roundRect" r:blip="" zOrderOff="-2">
                    <dgm:adjLst>
                      <dgm:adj idx="1" val="0.1"/>
                    </dgm:adjLst>
                  </dgm:shape>
                  <dgm:presOf axis="ch des" ptType="node node" st="1 1" cnt="1 0"/>
                  <dgm:constrLst/>
                  <dgm:ruleLst/>
                </dgm:layoutNode>
                <dgm:layoutNode name="child1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2" hideGeom="1">
                    <dgm:adjLst>
                      <dgm:adj idx="1" val="0.1"/>
                    </dgm:adjLst>
                  </dgm:shape>
                  <dgm:presOf axis="ch des" ptType="node node" st="1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10"/>
          </dgm:choose>
          <dgm:choose name="Name11">
            <dgm:if name="Name12" axis="ch ch" ptType="node node" st="2 1" cnt="1 0" func="cnt" op="gte" val="1">
              <dgm:layoutNode name="child2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choose name="Name13">
                  <dgm:if name="Name14" func="var" arg="dir" op="equ" val="norm">
                    <dgm:constrLst>
                      <dgm:constr type="w" for="ch" forName="child2" refType="w"/>
                      <dgm:constr type="h" for="ch" forName="child2" refType="h"/>
                      <dgm:constr type="t" for="ch" forName="child2"/>
                      <dgm:constr type="r" for="ch" forName="child2" refType="w"/>
                      <dgm:constr type="w" for="ch" forName="child2Text" refType="w" fact="0.7"/>
                      <dgm:constr type="h" for="ch" forName="child2Text" refType="h" fact="0.75"/>
                      <dgm:constr type="t" for="ch" forName="child2Text"/>
                      <dgm:constr type="r" for="ch" forName="child2Text" refType="w"/>
                    </dgm:constrLst>
                  </dgm:if>
                  <dgm:else name="Name15">
                    <dgm:constrLst>
                      <dgm:constr type="w" for="ch" forName="child2" refType="w"/>
                      <dgm:constr type="h" for="ch" forName="child2" refType="h"/>
                      <dgm:constr type="t" for="ch" forName="child2"/>
                      <dgm:constr type="l" for="ch" forName="child2"/>
                      <dgm:constr type="w" for="ch" forName="child2Text" refType="w" fact="0.7"/>
                      <dgm:constr type="h" for="ch" forName="child2Text" refType="h" fact="0.75"/>
                      <dgm:constr type="t" for="ch" forName="child2Text"/>
                      <dgm:constr type="l" for="ch" forName="child2Text"/>
                    </dgm:constrLst>
                  </dgm:else>
                </dgm:choose>
                <dgm:ruleLst/>
                <dgm:layoutNode name="child2" styleLbl="bgAcc1">
                  <dgm:alg type="sp"/>
                  <dgm:shape xmlns:r="http://schemas.openxmlformats.org/officeDocument/2006/relationships" type="roundRect" r:blip="" zOrderOff="-2">
                    <dgm:adjLst>
                      <dgm:adj idx="1" val="0.1"/>
                    </dgm:adjLst>
                  </dgm:shape>
                  <dgm:presOf axis="ch des" ptType="node node" st="2 1" cnt="1 0"/>
                  <dgm:constrLst/>
                  <dgm:ruleLst/>
                </dgm:layoutNode>
                <dgm:layoutNode name="child2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2" hideGeom="1">
                    <dgm:adjLst>
                      <dgm:adj idx="1" val="0.1"/>
                    </dgm:adjLst>
                  </dgm:shape>
                  <dgm:presOf axis="ch des" ptType="node node" st="2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16"/>
          </dgm:choose>
          <dgm:choose name="Name17">
            <dgm:if name="Name18" axis="ch ch" ptType="node node" st="3 1" cnt="1 0" func="cnt" op="gte" val="1">
              <dgm:layoutNode name="child3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19">
                  <dgm:if name="Name20" func="var" arg="dir" op="equ" val="norm">
                    <dgm:constrLst>
                      <dgm:constr type="w" for="ch" forName="child3" refType="w"/>
                      <dgm:constr type="h" for="ch" forName="child3" refType="h"/>
                      <dgm:constr type="b" for="ch" forName="child3" refType="h"/>
                      <dgm:constr type="r" for="ch" forName="child3" refType="w"/>
                      <dgm:constr type="w" for="ch" forName="child3Text" refType="w" fact="0.7"/>
                      <dgm:constr type="h" for="ch" forName="child3Text" refType="h" fact="0.75"/>
                      <dgm:constr type="b" for="ch" forName="child3Text" refType="h"/>
                      <dgm:constr type="r" for="ch" forName="child3Text" refType="w"/>
                    </dgm:constrLst>
                  </dgm:if>
                  <dgm:else name="Name21">
                    <dgm:constrLst>
                      <dgm:constr type="w" for="ch" forName="child3" refType="w"/>
                      <dgm:constr type="h" for="ch" forName="child3" refType="h"/>
                      <dgm:constr type="b" for="ch" forName="child3" refType="h"/>
                      <dgm:constr type="l" for="ch" forName="child3"/>
                      <dgm:constr type="w" for="ch" forName="child3Text" refType="w" fact="0.7"/>
                      <dgm:constr type="h" for="ch" forName="child3Text" refType="h" fact="0.75"/>
                      <dgm:constr type="b" for="ch" forName="child3Text" refType="h"/>
                      <dgm:constr type="l" for="ch" forName="child3Text"/>
                    </dgm:constrLst>
                  </dgm:else>
                </dgm:choose>
                <dgm:ruleLst/>
                <dgm:layoutNode name="child3" styleLbl="bgAcc1">
                  <dgm:alg type="sp"/>
                  <dgm:shape xmlns:r="http://schemas.openxmlformats.org/officeDocument/2006/relationships" type="roundRect" r:blip="" zOrderOff="-4">
                    <dgm:adjLst>
                      <dgm:adj idx="1" val="0.1"/>
                    </dgm:adjLst>
                  </dgm:shape>
                  <dgm:presOf axis="ch des" ptType="node node" st="3 1" cnt="1 0"/>
                  <dgm:constrLst/>
                  <dgm:ruleLst/>
                </dgm:layoutNode>
                <dgm:layoutNode name="child3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4" hideGeom="1">
                    <dgm:adjLst>
                      <dgm:adj idx="1" val="0.1"/>
                    </dgm:adjLst>
                  </dgm:shape>
                  <dgm:presOf axis="ch des" ptType="node node" st="3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22"/>
          </dgm:choose>
          <dgm:choose name="Name23">
            <dgm:if name="Name24" axis="ch ch" ptType="node node" st="4 1" cnt="1 0" func="cnt" op="gte" val="1">
              <dgm:layoutNode name="child4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25">
                  <dgm:if name="Name26" func="var" arg="dir" op="equ" val="norm">
                    <dgm:constrLst>
                      <dgm:constr type="w" for="ch" forName="child4" refType="w"/>
                      <dgm:constr type="h" for="ch" forName="child4" refType="h"/>
                      <dgm:constr type="b" for="ch" forName="child4" refType="h"/>
                      <dgm:constr type="l" for="ch" forName="child4"/>
                      <dgm:constr type="w" for="ch" forName="child4Text" refType="w" fact="0.7"/>
                      <dgm:constr type="h" for="ch" forName="child4Text" refType="h" fact="0.75"/>
                      <dgm:constr type="b" for="ch" forName="child4Text" refType="h"/>
                      <dgm:constr type="l" for="ch" forName="child4Text"/>
                    </dgm:constrLst>
                  </dgm:if>
                  <dgm:else name="Name27">
                    <dgm:constrLst>
                      <dgm:constr type="w" for="ch" forName="child4" refType="w"/>
                      <dgm:constr type="h" for="ch" forName="child4" refType="h"/>
                      <dgm:constr type="b" for="ch" forName="child4" refType="h"/>
                      <dgm:constr type="r" for="ch" forName="child4" refType="w"/>
                      <dgm:constr type="w" for="ch" forName="child4Text" refType="w" fact="0.7"/>
                      <dgm:constr type="h" for="ch" forName="child4Text" refType="h" fact="0.75"/>
                      <dgm:constr type="b" for="ch" forName="child4Text" refType="h"/>
                      <dgm:constr type="r" for="ch" forName="child4Text" refType="w"/>
                    </dgm:constrLst>
                  </dgm:else>
                </dgm:choose>
                <dgm:ruleLst/>
                <dgm:layoutNode name="child4" styleLbl="bgAcc1">
                  <dgm:alg type="sp"/>
                  <dgm:shape xmlns:r="http://schemas.openxmlformats.org/officeDocument/2006/relationships" type="roundRect" r:blip="" zOrderOff="-4">
                    <dgm:adjLst>
                      <dgm:adj idx="1" val="0.1"/>
                    </dgm:adjLst>
                  </dgm:shape>
                  <dgm:presOf axis="ch des" ptType="node node" st="4 1" cnt="1 0"/>
                  <dgm:constrLst/>
                  <dgm:ruleLst/>
                </dgm:layoutNode>
                <dgm:layoutNode name="child4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4" hideGeom="1">
                    <dgm:adjLst>
                      <dgm:adj idx="1" val="0.1"/>
                    </dgm:adjLst>
                  </dgm:shape>
                  <dgm:presOf axis="ch des" ptType="node node" st="4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28"/>
          </dgm:choose>
          <dgm:layoutNode name="childPlaceholder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layoutNode name="circle">
          <dgm:alg type="composite">
            <dgm:param type="ar" val="1"/>
          </dgm:alg>
          <dgm:shape xmlns:r="http://schemas.openxmlformats.org/officeDocument/2006/relationships" r:blip="">
            <dgm:adjLst/>
          </dgm:shape>
          <dgm:presOf/>
          <dgm:choose name="Name29">
            <dgm:if name="Name30" func="var" arg="dir" op="equ" val="norm">
              <dgm:constrLst>
                <dgm:constr type="primFontSz" for="ch" ptType="node" op="equ" val="65"/>
                <dgm:constr type="w" for="ch" forName="quadrant1" refType="w" fact="0.433"/>
                <dgm:constr type="h" for="ch" forName="quadrant1" refType="h" fact="0.433"/>
                <dgm:constr type="b" for="ch" forName="quadrant1" refType="h" fact="0.5"/>
                <dgm:constr type="bOff" for="ch" forName="quadrant1" refType="h" fact="-0.01"/>
                <dgm:constr type="r" for="ch" forName="quadrant1" refType="w" fact="0.5"/>
                <dgm:constr type="rOff" for="ch" forName="quadrant1" refType="w" fact="-0.01"/>
                <dgm:constr type="w" for="ch" forName="quadrant2" refType="w" fact="0.433"/>
                <dgm:constr type="h" for="ch" forName="quadrant2" refType="h" fact="0.433"/>
                <dgm:constr type="b" for="ch" forName="quadrant2" refType="h" fact="0.5"/>
                <dgm:constr type="bOff" for="ch" forName="quadrant2" refType="h" fact="-0.01"/>
                <dgm:constr type="l" for="ch" forName="quadrant2" refType="w" fact="0.5"/>
                <dgm:constr type="lOff" for="ch" forName="quadrant2" refType="w" fact="0.01"/>
                <dgm:constr type="w" for="ch" forName="quadrant3" refType="w" fact="0.433"/>
                <dgm:constr type="h" for="ch" forName="quadrant3" refType="h" fact="0.433"/>
                <dgm:constr type="t" for="ch" forName="quadrant3" refType="h" fact="0.5"/>
                <dgm:constr type="tOff" for="ch" forName="quadrant3" refType="h" fact="0.01"/>
                <dgm:constr type="l" for="ch" forName="quadrant3" refType="w" fact="0.5"/>
                <dgm:constr type="lOff" for="ch" forName="quadrant3" refType="w" fact="0.01"/>
                <dgm:constr type="w" for="ch" forName="quadrant4" refType="w" fact="0.433"/>
                <dgm:constr type="h" for="ch" forName="quadrant4" refType="h" fact="0.433"/>
                <dgm:constr type="t" for="ch" forName="quadrant4" refType="h" fact="0.5"/>
                <dgm:constr type="tOff" for="ch" forName="quadrant4" refType="h" fact="0.01"/>
                <dgm:constr type="r" for="ch" forName="quadrant4" refType="w" fact="0.5"/>
                <dgm:constr type="rOff" for="ch" forName="quadrant4" refType="w" fact="-0.01"/>
              </dgm:constrLst>
            </dgm:if>
            <dgm:else name="Name31">
              <dgm:constrLst>
                <dgm:constr type="primFontSz" for="ch" ptType="node" op="equ" val="65"/>
                <dgm:constr type="w" for="ch" forName="quadrant1" refType="w" fact="0.433"/>
                <dgm:constr type="h" for="ch" forName="quadrant1" refType="h" fact="0.433"/>
                <dgm:constr type="b" for="ch" forName="quadrant1" refType="h" fact="0.5"/>
                <dgm:constr type="bOff" for="ch" forName="quadrant1" refType="h" fact="-0.01"/>
                <dgm:constr type="l" for="ch" forName="quadrant1" refType="w" fact="0.5"/>
                <dgm:constr type="lOff" for="ch" forName="quadrant1" refType="w" fact="0.01"/>
                <dgm:constr type="w" for="ch" forName="quadrant2" refType="w" fact="0.433"/>
                <dgm:constr type="h" for="ch" forName="quadrant2" refType="h" fact="0.433"/>
                <dgm:constr type="b" for="ch" forName="quadrant2" refType="h" fact="0.5"/>
                <dgm:constr type="bOff" for="ch" forName="quadrant2" refType="h" fact="-0.01"/>
                <dgm:constr type="r" for="ch" forName="quadrant2" refType="w" fact="0.5"/>
                <dgm:constr type="rOff" for="ch" forName="quadrant2" refType="w" fact="-0.01"/>
                <dgm:constr type="w" for="ch" forName="quadrant3" refType="w" fact="0.433"/>
                <dgm:constr type="h" for="ch" forName="quadrant3" refType="h" fact="0.433"/>
                <dgm:constr type="t" for="ch" forName="quadrant3" refType="h" fact="0.5"/>
                <dgm:constr type="tOff" for="ch" forName="quadrant3" refType="h" fact="0.01"/>
                <dgm:constr type="r" for="ch" forName="quadrant3" refType="w" fact="0.5"/>
                <dgm:constr type="rOff" for="ch" forName="quadrant3" refType="w" fact="-0.01"/>
                <dgm:constr type="w" for="ch" forName="quadrant4" refType="w" fact="0.433"/>
                <dgm:constr type="h" for="ch" forName="quadrant4" refType="h" fact="0.433"/>
                <dgm:constr type="t" for="ch" forName="quadrant4" refType="h" fact="0.5"/>
                <dgm:constr type="tOff" for="ch" forName="quadrant4" refType="h" fact="0.01"/>
                <dgm:constr type="l" for="ch" forName="quadrant4" refType="w" fact="0.5"/>
                <dgm:constr type="lOff" for="ch" forName="quadrant4" refType="w" fact="0.01"/>
              </dgm:constrLst>
            </dgm:else>
          </dgm:choose>
          <dgm:ruleLst/>
          <dgm:layoutNode name="quadrant1" styleLbl="node1">
            <dgm:varLst>
              <dgm:chMax val="1"/>
              <dgm:bulletEnabled val="1"/>
            </dgm:varLst>
            <dgm:alg type="tx"/>
            <dgm:choose name="Name32">
              <dgm:if name="Name33" func="var" arg="dir" op="equ" val="norm">
                <dgm:shape xmlns:r="http://schemas.openxmlformats.org/officeDocument/2006/relationships" type="pieWedge" r:blip="">
                  <dgm:adjLst/>
                </dgm:shape>
              </dgm:if>
              <dgm:else name="Name34">
                <dgm:shape xmlns:r="http://schemas.openxmlformats.org/officeDocument/2006/relationships" rot="90" type="pieWedge" r:blip="">
                  <dgm:adjLst/>
                </dgm:shape>
              </dgm:else>
            </dgm:choose>
            <dgm:presOf axis="ch" ptType="node" cnt="1"/>
            <dgm:constrLst/>
            <dgm:ruleLst>
              <dgm:rule type="primFontSz" val="5" fact="NaN" max="NaN"/>
            </dgm:ruleLst>
          </dgm:layoutNode>
          <dgm:layoutNode name="quadrant2" styleLbl="node1">
            <dgm:varLst>
              <dgm:chMax val="1"/>
              <dgm:bulletEnabled val="1"/>
            </dgm:varLst>
            <dgm:alg type="tx"/>
            <dgm:choose name="Name35">
              <dgm:if name="Name36" func="var" arg="dir" op="equ" val="norm">
                <dgm:shape xmlns:r="http://schemas.openxmlformats.org/officeDocument/2006/relationships" rot="90" type="pieWedge" r:blip="">
                  <dgm:adjLst/>
                </dgm:shape>
              </dgm:if>
              <dgm:else name="Name37">
                <dgm:shape xmlns:r="http://schemas.openxmlformats.org/officeDocument/2006/relationships" type="pieWedge" r:blip="">
                  <dgm:adjLst/>
                </dgm:shape>
              </dgm:else>
            </dgm:choose>
            <dgm:presOf axis="ch" ptType="node" st="2" cnt="1"/>
            <dgm:constrLst/>
            <dgm:ruleLst>
              <dgm:rule type="primFontSz" val="5" fact="NaN" max="NaN"/>
            </dgm:ruleLst>
          </dgm:layoutNode>
          <dgm:layoutNode name="quadrant3" styleLbl="node1">
            <dgm:varLst>
              <dgm:chMax val="1"/>
              <dgm:bulletEnabled val="1"/>
            </dgm:varLst>
            <dgm:alg type="tx"/>
            <dgm:choose name="Name38">
              <dgm:if name="Name39" func="var" arg="dir" op="equ" val="norm">
                <dgm:shape xmlns:r="http://schemas.openxmlformats.org/officeDocument/2006/relationships" rot="180" type="pieWedge" r:blip="">
                  <dgm:adjLst/>
                </dgm:shape>
              </dgm:if>
              <dgm:else name="Name40">
                <dgm:shape xmlns:r="http://schemas.openxmlformats.org/officeDocument/2006/relationships" rot="270" type="pieWedge" r:blip="">
                  <dgm:adjLst/>
                </dgm:shape>
              </dgm:else>
            </dgm:choose>
            <dgm:presOf axis="ch" ptType="node" st="3" cnt="1"/>
            <dgm:constrLst/>
            <dgm:ruleLst>
              <dgm:rule type="primFontSz" val="5" fact="NaN" max="NaN"/>
            </dgm:ruleLst>
          </dgm:layoutNode>
          <dgm:layoutNode name="quadrant4" styleLbl="node1">
            <dgm:varLst>
              <dgm:chMax val="1"/>
              <dgm:bulletEnabled val="1"/>
            </dgm:varLst>
            <dgm:alg type="tx"/>
            <dgm:choose name="Name41">
              <dgm:if name="Name42" func="var" arg="dir" op="equ" val="norm">
                <dgm:shape xmlns:r="http://schemas.openxmlformats.org/officeDocument/2006/relationships" rot="270" type="pieWedge" r:blip="">
                  <dgm:adjLst/>
                </dgm:shape>
              </dgm:if>
              <dgm:else name="Name43">
                <dgm:shape xmlns:r="http://schemas.openxmlformats.org/officeDocument/2006/relationships" rot="180" type="pieWedge" r:blip="">
                  <dgm:adjLst/>
                </dgm:shape>
              </dgm:else>
            </dgm:choose>
            <dgm:presOf axis="ch" ptType="node" st="4" cnt="1"/>
            <dgm:constrLst/>
            <dgm:ruleLst>
              <dgm:rule type="primFontSz" val="5" fact="NaN" max="NaN"/>
            </dgm:ruleLst>
          </dgm:layoutNode>
          <dgm:layoutNode name="quadrantPlaceholder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layoutNode name="center1" styleLbl="fgShp">
          <dgm:alg type="sp"/>
          <dgm:choose name="Name44">
            <dgm:if name="Name45" func="var" arg="dir" op="equ" val="norm">
              <dgm:shape xmlns:r="http://schemas.openxmlformats.org/officeDocument/2006/relationships" type="circularArrow" r:blip="" zOrderOff="16">
                <dgm:adjLst/>
              </dgm:shape>
            </dgm:if>
            <dgm:else name="Name46">
              <dgm:shape xmlns:r="http://schemas.openxmlformats.org/officeDocument/2006/relationships" rot="180" type="leftCircularArrow" r:blip="" zOrderOff="16">
                <dgm:adjLst/>
              </dgm:shape>
            </dgm:else>
          </dgm:choose>
          <dgm:presOf/>
          <dgm:constrLst/>
          <dgm:ruleLst/>
        </dgm:layoutNode>
        <dgm:layoutNode name="center2" styleLbl="fgShp">
          <dgm:alg type="sp"/>
          <dgm:choose name="Name47">
            <dgm:if name="Name48" func="var" arg="dir" op="equ" val="norm">
              <dgm:shape xmlns:r="http://schemas.openxmlformats.org/officeDocument/2006/relationships" rot="180" type="circularArrow" r:blip="" zOrderOff="16">
                <dgm:adjLst/>
              </dgm:shape>
            </dgm:if>
            <dgm:else name="Name49">
              <dgm:shape xmlns:r="http://schemas.openxmlformats.org/officeDocument/2006/relationships" type="leftCircularArrow" r:blip="" zOrderOff="16">
                <dgm:adjLst/>
              </dgm:shape>
            </dgm:else>
          </dgm:choose>
          <dgm:presOf/>
          <dgm:constrLst/>
          <dgm:ruleLst/>
        </dgm:layoutNode>
      </dgm:if>
      <dgm:else name="Name50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9804D42-4345-4217-BBAB-A3458401029B}" type="datetimeFigureOut">
              <a:rPr lang="es-MX" smtClean="0"/>
              <a:pPr/>
              <a:t>03/06/2015</a:t>
            </a:fld>
            <a:endParaRPr lang="es-MX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MX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48F415A-0401-462D-831C-5539A90D0AF5}" type="slidenum">
              <a:rPr lang="es-MX" smtClean="0"/>
              <a:pPr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46305432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MX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2E96A7E-2F5B-4F7B-B721-F0A4250E5BB1}" type="slidenum">
              <a:rPr lang="es-PE" smtClean="0"/>
              <a:pPr>
                <a:defRPr/>
              </a:pPr>
              <a:t>1</a:t>
            </a:fld>
            <a:endParaRPr lang="es-PE" dirty="0"/>
          </a:p>
        </p:txBody>
      </p:sp>
    </p:spTree>
    <p:extLst>
      <p:ext uri="{BB962C8B-B14F-4D97-AF65-F5344CB8AC3E}">
        <p14:creationId xmlns:p14="http://schemas.microsoft.com/office/powerpoint/2010/main" val="337741103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0179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s-ES" altLang="es-PE" smtClean="0"/>
          </a:p>
        </p:txBody>
      </p:sp>
    </p:spTree>
    <p:extLst>
      <p:ext uri="{BB962C8B-B14F-4D97-AF65-F5344CB8AC3E}">
        <p14:creationId xmlns:p14="http://schemas.microsoft.com/office/powerpoint/2010/main" val="162070860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1203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s-ES" altLang="es-PE" smtClean="0"/>
          </a:p>
        </p:txBody>
      </p:sp>
    </p:spTree>
    <p:extLst>
      <p:ext uri="{BB962C8B-B14F-4D97-AF65-F5344CB8AC3E}">
        <p14:creationId xmlns:p14="http://schemas.microsoft.com/office/powerpoint/2010/main" val="427052371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4E40865E-CA8F-4D3A-870C-C43F78AEED28}" type="slidenum">
              <a:rPr lang="en-US" altLang="es-MX" smtClean="0"/>
              <a:pPr/>
              <a:t>2</a:t>
            </a:fld>
            <a:endParaRPr lang="en-US" altLang="es-MX" smtClean="0"/>
          </a:p>
        </p:txBody>
      </p:sp>
      <p:sp>
        <p:nvSpPr>
          <p:cNvPr id="327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2772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s-MX" altLang="es-MX" smtClean="0"/>
          </a:p>
        </p:txBody>
      </p:sp>
    </p:spTree>
    <p:extLst>
      <p:ext uri="{BB962C8B-B14F-4D97-AF65-F5344CB8AC3E}">
        <p14:creationId xmlns:p14="http://schemas.microsoft.com/office/powerpoint/2010/main" val="148257597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3795" name="2 Marcador de notas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s-ES" altLang="es-MX" smtClean="0"/>
              <a:t>No existe el flujo 1 de datos para planificar, ni tampoco el flujo de insumos hacia abajo.</a:t>
            </a:r>
          </a:p>
          <a:p>
            <a:pPr eaLnBrk="1" hangingPunct="1">
              <a:spcBef>
                <a:spcPct val="0"/>
              </a:spcBef>
            </a:pPr>
            <a:r>
              <a:rPr lang="es-ES" altLang="es-MX" smtClean="0"/>
              <a:t>El formato de PECOSA es de 1930</a:t>
            </a:r>
          </a:p>
          <a:p>
            <a:pPr eaLnBrk="1" hangingPunct="1">
              <a:spcBef>
                <a:spcPct val="0"/>
              </a:spcBef>
            </a:pPr>
            <a:r>
              <a:rPr lang="es-ES" altLang="es-MX" smtClean="0"/>
              <a:t>Los sistemas interactuan en base a un código estándar</a:t>
            </a:r>
          </a:p>
        </p:txBody>
      </p:sp>
      <p:sp>
        <p:nvSpPr>
          <p:cNvPr id="33796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072B9A8B-79B6-4FDC-AE8C-DEFDB9E536C6}" type="slidenum">
              <a:rPr lang="es-ES" altLang="es-MX" smtClean="0">
                <a:latin typeface="Arial" charset="0"/>
              </a:rPr>
              <a:pPr/>
              <a:t>3</a:t>
            </a:fld>
            <a:endParaRPr lang="es-ES" altLang="es-MX" smtClean="0">
              <a:latin typeface="Arial" charset="0"/>
            </a:endParaRPr>
          </a:p>
        </p:txBody>
      </p:sp>
      <p:sp>
        <p:nvSpPr>
          <p:cNvPr id="2" name="1 Marcador de pie de página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endParaRPr lang="es-PE" dirty="0"/>
          </a:p>
        </p:txBody>
      </p:sp>
    </p:spTree>
    <p:extLst>
      <p:ext uri="{BB962C8B-B14F-4D97-AF65-F5344CB8AC3E}">
        <p14:creationId xmlns:p14="http://schemas.microsoft.com/office/powerpoint/2010/main" val="136914343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05C2C9F-1F1E-4631-88BD-FA4637499A7E}" type="slidenum">
              <a:rPr lang="en-US" smtClean="0"/>
              <a:pPr>
                <a:defRPr/>
              </a:pPr>
              <a:t>7</a:t>
            </a:fld>
            <a:endParaRPr lang="en-US" smtClean="0"/>
          </a:p>
        </p:txBody>
      </p:sp>
      <p:sp>
        <p:nvSpPr>
          <p:cNvPr id="890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90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s-MX" smtClean="0"/>
          </a:p>
        </p:txBody>
      </p:sp>
    </p:spTree>
    <p:extLst>
      <p:ext uri="{BB962C8B-B14F-4D97-AF65-F5344CB8AC3E}">
        <p14:creationId xmlns:p14="http://schemas.microsoft.com/office/powerpoint/2010/main" val="370407232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B784AB6-840C-4720-9209-B40DB28CE2F7}" type="slidenum">
              <a:rPr lang="en-US" smtClean="0"/>
              <a:pPr>
                <a:defRPr/>
              </a:pPr>
              <a:t>8</a:t>
            </a:fld>
            <a:endParaRPr lang="en-US" smtClean="0"/>
          </a:p>
        </p:txBody>
      </p:sp>
      <p:sp>
        <p:nvSpPr>
          <p:cNvPr id="901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01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s-MX" smtClean="0"/>
          </a:p>
        </p:txBody>
      </p:sp>
    </p:spTree>
    <p:extLst>
      <p:ext uri="{BB962C8B-B14F-4D97-AF65-F5344CB8AC3E}">
        <p14:creationId xmlns:p14="http://schemas.microsoft.com/office/powerpoint/2010/main" val="82276936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B784AB6-840C-4720-9209-B40DB28CE2F7}" type="slidenum">
              <a:rPr lang="en-US" smtClean="0"/>
              <a:pPr>
                <a:defRPr/>
              </a:pPr>
              <a:t>11</a:t>
            </a:fld>
            <a:endParaRPr lang="en-US" smtClean="0"/>
          </a:p>
        </p:txBody>
      </p:sp>
      <p:sp>
        <p:nvSpPr>
          <p:cNvPr id="901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01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s-MX" smtClean="0"/>
          </a:p>
        </p:txBody>
      </p:sp>
    </p:spTree>
    <p:extLst>
      <p:ext uri="{BB962C8B-B14F-4D97-AF65-F5344CB8AC3E}">
        <p14:creationId xmlns:p14="http://schemas.microsoft.com/office/powerpoint/2010/main" val="366791071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7107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s-PE" altLang="es-ES" smtClean="0"/>
          </a:p>
        </p:txBody>
      </p:sp>
    </p:spTree>
    <p:extLst>
      <p:ext uri="{BB962C8B-B14F-4D97-AF65-F5344CB8AC3E}">
        <p14:creationId xmlns:p14="http://schemas.microsoft.com/office/powerpoint/2010/main" val="93085582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8131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s-ES" altLang="es-PE" smtClean="0"/>
          </a:p>
        </p:txBody>
      </p:sp>
    </p:spTree>
    <p:extLst>
      <p:ext uri="{BB962C8B-B14F-4D97-AF65-F5344CB8AC3E}">
        <p14:creationId xmlns:p14="http://schemas.microsoft.com/office/powerpoint/2010/main" val="173852188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9155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s-ES" altLang="es-PE" smtClean="0"/>
          </a:p>
        </p:txBody>
      </p:sp>
    </p:spTree>
    <p:extLst>
      <p:ext uri="{BB962C8B-B14F-4D97-AF65-F5344CB8AC3E}">
        <p14:creationId xmlns:p14="http://schemas.microsoft.com/office/powerpoint/2010/main" val="359453451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PE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D0BCD0-2F2C-4451-B377-8E7E36A2755A}" type="datetimeFigureOut">
              <a:rPr lang="es-PE" smtClean="0">
                <a:solidFill>
                  <a:prstClr val="black">
                    <a:tint val="75000"/>
                  </a:prstClr>
                </a:solidFill>
              </a:rPr>
              <a:pPr/>
              <a:t>03/06/2015</a:t>
            </a:fld>
            <a:endParaRPr lang="es-P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F75ED-97A2-4546-9345-325568A48437}" type="slidenum">
              <a:rPr lang="es-PE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P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35088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D0BCD0-2F2C-4451-B377-8E7E36A2755A}" type="datetimeFigureOut">
              <a:rPr lang="es-PE" smtClean="0">
                <a:solidFill>
                  <a:prstClr val="black">
                    <a:tint val="75000"/>
                  </a:prstClr>
                </a:solidFill>
              </a:rPr>
              <a:pPr/>
              <a:t>03/06/2015</a:t>
            </a:fld>
            <a:endParaRPr lang="es-P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F75ED-97A2-4546-9345-325568A48437}" type="slidenum">
              <a:rPr lang="es-PE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P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04976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D0BCD0-2F2C-4451-B377-8E7E36A2755A}" type="datetimeFigureOut">
              <a:rPr lang="es-PE" smtClean="0">
                <a:solidFill>
                  <a:prstClr val="black">
                    <a:tint val="75000"/>
                  </a:prstClr>
                </a:solidFill>
              </a:rPr>
              <a:pPr/>
              <a:t>03/06/2015</a:t>
            </a:fld>
            <a:endParaRPr lang="es-P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F75ED-97A2-4546-9345-325568A48437}" type="slidenum">
              <a:rPr lang="es-PE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P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56915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D0BCD0-2F2C-4451-B377-8E7E36A2755A}" type="datetimeFigureOut">
              <a:rPr lang="es-PE" smtClean="0">
                <a:solidFill>
                  <a:prstClr val="black">
                    <a:tint val="75000"/>
                  </a:prstClr>
                </a:solidFill>
              </a:rPr>
              <a:pPr/>
              <a:t>03/06/2015</a:t>
            </a:fld>
            <a:endParaRPr lang="es-P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F75ED-97A2-4546-9345-325568A48437}" type="slidenum">
              <a:rPr lang="es-PE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P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22187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D0BCD0-2F2C-4451-B377-8E7E36A2755A}" type="datetimeFigureOut">
              <a:rPr lang="es-PE" smtClean="0">
                <a:solidFill>
                  <a:prstClr val="black">
                    <a:tint val="75000"/>
                  </a:prstClr>
                </a:solidFill>
              </a:rPr>
              <a:pPr/>
              <a:t>03/06/2015</a:t>
            </a:fld>
            <a:endParaRPr lang="es-P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F75ED-97A2-4546-9345-325568A48437}" type="slidenum">
              <a:rPr lang="es-PE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P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69357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D0BCD0-2F2C-4451-B377-8E7E36A2755A}" type="datetimeFigureOut">
              <a:rPr lang="es-PE" smtClean="0">
                <a:solidFill>
                  <a:prstClr val="black">
                    <a:tint val="75000"/>
                  </a:prstClr>
                </a:solidFill>
              </a:rPr>
              <a:pPr/>
              <a:t>03/06/2015</a:t>
            </a:fld>
            <a:endParaRPr lang="es-P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F75ED-97A2-4546-9345-325568A48437}" type="slidenum">
              <a:rPr lang="es-PE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P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56693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D0BCD0-2F2C-4451-B377-8E7E36A2755A}" type="datetimeFigureOut">
              <a:rPr lang="es-PE" smtClean="0">
                <a:solidFill>
                  <a:prstClr val="black">
                    <a:tint val="75000"/>
                  </a:prstClr>
                </a:solidFill>
              </a:rPr>
              <a:pPr/>
              <a:t>03/06/2015</a:t>
            </a:fld>
            <a:endParaRPr lang="es-P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F75ED-97A2-4546-9345-325568A48437}" type="slidenum">
              <a:rPr lang="es-PE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P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12985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D0BCD0-2F2C-4451-B377-8E7E36A2755A}" type="datetimeFigureOut">
              <a:rPr lang="es-PE" smtClean="0">
                <a:solidFill>
                  <a:prstClr val="black">
                    <a:tint val="75000"/>
                  </a:prstClr>
                </a:solidFill>
              </a:rPr>
              <a:pPr/>
              <a:t>03/06/2015</a:t>
            </a:fld>
            <a:endParaRPr lang="es-P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F75ED-97A2-4546-9345-325568A48437}" type="slidenum">
              <a:rPr lang="es-PE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P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34912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D0BCD0-2F2C-4451-B377-8E7E36A2755A}" type="datetimeFigureOut">
              <a:rPr lang="es-PE" smtClean="0">
                <a:solidFill>
                  <a:prstClr val="black">
                    <a:tint val="75000"/>
                  </a:prstClr>
                </a:solidFill>
              </a:rPr>
              <a:pPr/>
              <a:t>03/06/2015</a:t>
            </a:fld>
            <a:endParaRPr lang="es-P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F75ED-97A2-4546-9345-325568A48437}" type="slidenum">
              <a:rPr lang="es-PE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P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32375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D0BCD0-2F2C-4451-B377-8E7E36A2755A}" type="datetimeFigureOut">
              <a:rPr lang="es-PE" smtClean="0">
                <a:solidFill>
                  <a:prstClr val="black">
                    <a:tint val="75000"/>
                  </a:prstClr>
                </a:solidFill>
              </a:rPr>
              <a:pPr/>
              <a:t>03/06/2015</a:t>
            </a:fld>
            <a:endParaRPr lang="es-P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F75ED-97A2-4546-9345-325568A48437}" type="slidenum">
              <a:rPr lang="es-PE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P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09213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PE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D0BCD0-2F2C-4451-B377-8E7E36A2755A}" type="datetimeFigureOut">
              <a:rPr lang="es-PE" smtClean="0">
                <a:solidFill>
                  <a:prstClr val="black">
                    <a:tint val="75000"/>
                  </a:prstClr>
                </a:solidFill>
              </a:rPr>
              <a:pPr/>
              <a:t>03/06/2015</a:t>
            </a:fld>
            <a:endParaRPr lang="es-P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F75ED-97A2-4546-9345-325568A48437}" type="slidenum">
              <a:rPr lang="es-PE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P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03302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D0BCD0-2F2C-4451-B377-8E7E36A2755A}" type="datetimeFigureOut">
              <a:rPr lang="es-PE" smtClean="0">
                <a:solidFill>
                  <a:prstClr val="black">
                    <a:tint val="75000"/>
                  </a:prstClr>
                </a:solidFill>
              </a:rPr>
              <a:pPr/>
              <a:t>03/06/2015</a:t>
            </a:fld>
            <a:endParaRPr lang="es-P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P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FF75ED-97A2-4546-9345-325568A48437}" type="slidenum">
              <a:rPr lang="es-PE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P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60848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P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slide" Target="slide11.xml"/><Relationship Id="rId2" Type="http://schemas.openxmlformats.org/officeDocument/2006/relationships/slide" Target="slide8.xml"/><Relationship Id="rId1" Type="http://schemas.openxmlformats.org/officeDocument/2006/relationships/slideLayout" Target="../slideLayouts/slideLayout6.xml"/><Relationship Id="rId4" Type="http://schemas.openxmlformats.org/officeDocument/2006/relationships/slide" Target="slide20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slide" Target="slide7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hyperlink" Target="http://prodapp2.seace.gob.pe/seacebus-uiwd-pub/buscadorPublico/buscadorPublico.xhtml" TargetMode="External"/><Relationship Id="rId2" Type="http://schemas.openxmlformats.org/officeDocument/2006/relationships/hyperlink" Target="http://www.comprasestatales.org/index2.php?Itemid=66" TargetMode="Externa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12 Imagen" descr="FONDO_MOD_2-01.tif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" name="1 Título"/>
          <p:cNvSpPr txBox="1">
            <a:spLocks/>
          </p:cNvSpPr>
          <p:nvPr/>
        </p:nvSpPr>
        <p:spPr>
          <a:xfrm>
            <a:off x="4295800" y="5661248"/>
            <a:ext cx="1801910" cy="476696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pPr>
              <a:defRPr/>
            </a:pPr>
            <a:r>
              <a:rPr lang="es-ES" sz="1400" i="1" kern="1500" dirty="0">
                <a:latin typeface="+mj-lt"/>
                <a:ea typeface="+mj-ea"/>
                <a:cs typeface="+mj-cs"/>
              </a:rPr>
              <a:t>Lima</a:t>
            </a:r>
            <a:r>
              <a:rPr lang="es-ES" sz="1400" i="1" kern="1500" dirty="0">
                <a:latin typeface="+mj-lt"/>
                <a:ea typeface="+mj-ea"/>
                <a:cs typeface="+mj-cs"/>
              </a:rPr>
              <a:t>, junio 2015</a:t>
            </a:r>
            <a:endParaRPr lang="es-ES" sz="1400" i="1" kern="1500" dirty="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16" name="15 Rectángulo"/>
          <p:cNvSpPr/>
          <p:nvPr/>
        </p:nvSpPr>
        <p:spPr>
          <a:xfrm>
            <a:off x="4007767" y="5085184"/>
            <a:ext cx="45719" cy="108012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ES" dirty="0">
              <a:solidFill>
                <a:schemeClr val="bg1"/>
              </a:solidFill>
            </a:endParaRPr>
          </a:p>
        </p:txBody>
      </p:sp>
      <p:sp>
        <p:nvSpPr>
          <p:cNvPr id="15369" name="1 Título"/>
          <p:cNvSpPr>
            <a:spLocks noGrp="1"/>
          </p:cNvSpPr>
          <p:nvPr>
            <p:ph type="ctrTitle"/>
          </p:nvPr>
        </p:nvSpPr>
        <p:spPr>
          <a:xfrm>
            <a:off x="4044278" y="2564904"/>
            <a:ext cx="5796138" cy="2232248"/>
          </a:xfrm>
        </p:spPr>
        <p:txBody>
          <a:bodyPr/>
          <a:lstStyle/>
          <a:p>
            <a:pPr algn="l"/>
            <a:r>
              <a:rPr lang="es-PE" sz="3200" b="1" dirty="0"/>
              <a:t/>
            </a:r>
            <a:br>
              <a:rPr lang="es-PE" sz="3200" b="1" dirty="0"/>
            </a:br>
            <a:r>
              <a:rPr lang="es-PE" sz="3200" b="1" dirty="0"/>
              <a:t> </a:t>
            </a:r>
            <a:r>
              <a:rPr lang="es-ES" sz="3200" b="1" kern="1500" dirty="0"/>
              <a:t/>
            </a:r>
            <a:br>
              <a:rPr lang="es-ES" sz="3200" b="1" kern="1500" dirty="0"/>
            </a:br>
            <a:endParaRPr lang="es-PE" sz="3200" b="1" dirty="0">
              <a:latin typeface="+mn-lt"/>
            </a:endParaRPr>
          </a:p>
        </p:txBody>
      </p:sp>
      <p:pic>
        <p:nvPicPr>
          <p:cNvPr id="9" name="Picture 5"/>
          <p:cNvPicPr>
            <a:picLocks noChangeAspect="1" noChangeArrowheads="1"/>
          </p:cNvPicPr>
          <p:nvPr/>
        </p:nvPicPr>
        <p:blipFill>
          <a:blip r:embed="rId4" cstate="print"/>
          <a:srcRect r="28079" b="10511"/>
          <a:stretch>
            <a:fillRect/>
          </a:stretch>
        </p:blipFill>
        <p:spPr bwMode="auto">
          <a:xfrm>
            <a:off x="1738282" y="285728"/>
            <a:ext cx="4143404" cy="5000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6 CuadroTexto"/>
          <p:cNvSpPr txBox="1"/>
          <p:nvPr/>
        </p:nvSpPr>
        <p:spPr>
          <a:xfrm>
            <a:off x="2746345" y="406379"/>
            <a:ext cx="1655762" cy="382587"/>
          </a:xfrm>
          <a:prstGeom prst="rect">
            <a:avLst/>
          </a:prstGeom>
          <a:noFill/>
        </p:spPr>
        <p:txBody>
          <a:bodyPr>
            <a:spAutoFit/>
          </a:bodyPr>
          <a:lstStyle>
            <a:defPPr>
              <a:defRPr lang="es-E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9pPr>
          </a:lstStyle>
          <a:p>
            <a:pPr fontAlgn="auto">
              <a:lnSpc>
                <a:spcPts val="11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s-ES" sz="1300" spc="-60" dirty="0">
                <a:solidFill>
                  <a:schemeClr val="bg1"/>
                </a:solidFill>
                <a:latin typeface="+mn-lt"/>
              </a:rPr>
              <a:t>Ministerio</a:t>
            </a:r>
          </a:p>
          <a:p>
            <a:pPr fontAlgn="auto">
              <a:lnSpc>
                <a:spcPts val="11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s-ES" sz="1300" spc="-60" dirty="0">
                <a:solidFill>
                  <a:schemeClr val="bg1"/>
                </a:solidFill>
                <a:latin typeface="+mn-lt"/>
              </a:rPr>
              <a:t>de Economía y Finanzas</a:t>
            </a:r>
          </a:p>
        </p:txBody>
      </p:sp>
      <p:sp>
        <p:nvSpPr>
          <p:cNvPr id="11" name="7 CuadroTexto"/>
          <p:cNvSpPr txBox="1"/>
          <p:nvPr/>
        </p:nvSpPr>
        <p:spPr>
          <a:xfrm>
            <a:off x="4330670" y="406379"/>
            <a:ext cx="1655762" cy="382587"/>
          </a:xfrm>
          <a:prstGeom prst="rect">
            <a:avLst/>
          </a:prstGeom>
          <a:noFill/>
        </p:spPr>
        <p:txBody>
          <a:bodyPr>
            <a:spAutoFit/>
          </a:bodyPr>
          <a:lstStyle>
            <a:defPPr>
              <a:defRPr lang="es-E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9pPr>
          </a:lstStyle>
          <a:p>
            <a:pPr fontAlgn="auto">
              <a:lnSpc>
                <a:spcPts val="11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s-ES" sz="1300" spc="-60" dirty="0">
                <a:solidFill>
                  <a:schemeClr val="bg1"/>
                </a:solidFill>
                <a:latin typeface="+mn-lt"/>
              </a:rPr>
              <a:t>Viceministerio de Hacienda</a:t>
            </a:r>
          </a:p>
        </p:txBody>
      </p:sp>
      <p:sp>
        <p:nvSpPr>
          <p:cNvPr id="13" name="12 Rectángulo"/>
          <p:cNvSpPr/>
          <p:nvPr/>
        </p:nvSpPr>
        <p:spPr>
          <a:xfrm>
            <a:off x="4007767" y="2564904"/>
            <a:ext cx="45719" cy="1944216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ES" dirty="0">
              <a:solidFill>
                <a:schemeClr val="bg1"/>
              </a:solidFill>
            </a:endParaRPr>
          </a:p>
        </p:txBody>
      </p:sp>
      <p:sp>
        <p:nvSpPr>
          <p:cNvPr id="14" name="1 Título"/>
          <p:cNvSpPr txBox="1">
            <a:spLocks/>
          </p:cNvSpPr>
          <p:nvPr/>
        </p:nvSpPr>
        <p:spPr>
          <a:xfrm>
            <a:off x="4223792" y="2564904"/>
            <a:ext cx="6048672" cy="1872208"/>
          </a:xfrm>
          <a:prstGeom prst="rect">
            <a:avLst/>
          </a:prstGeom>
        </p:spPr>
        <p:txBody>
          <a:bodyPr anchor="ctr">
            <a:noAutofit/>
          </a:bodyPr>
          <a:lstStyle/>
          <a:p>
            <a:pPr>
              <a:defRPr/>
            </a:pPr>
            <a:r>
              <a:rPr lang="es-ES" sz="3200" b="1" kern="1000" spc="-100" dirty="0">
                <a:latin typeface="+mj-lt"/>
                <a:ea typeface="+mj-ea"/>
                <a:cs typeface="+mj-cs"/>
              </a:rPr>
              <a:t>Convenios de Apoyo </a:t>
            </a:r>
            <a:r>
              <a:rPr lang="es-ES" sz="3200" b="1" kern="1000" spc="-100" dirty="0" smtClean="0">
                <a:latin typeface="+mj-lt"/>
                <a:ea typeface="+mj-ea"/>
                <a:cs typeface="+mj-cs"/>
              </a:rPr>
              <a:t>Presupuestal</a:t>
            </a:r>
          </a:p>
          <a:p>
            <a:pPr>
              <a:defRPr/>
            </a:pPr>
            <a:r>
              <a:rPr lang="es-ES" sz="3200" b="1" kern="1000" spc="-100" dirty="0" smtClean="0">
                <a:latin typeface="+mj-lt"/>
                <a:ea typeface="+mj-ea"/>
                <a:cs typeface="+mj-cs"/>
              </a:rPr>
              <a:t>Parte II</a:t>
            </a:r>
            <a:endParaRPr lang="es-ES" sz="3200" b="1" kern="1000" spc="-100" dirty="0">
              <a:latin typeface="+mj-lt"/>
              <a:ea typeface="+mj-ea"/>
              <a:cs typeface="+mj-cs"/>
            </a:endParaRPr>
          </a:p>
        </p:txBody>
      </p:sp>
      <p:sp>
        <p:nvSpPr>
          <p:cNvPr id="12" name="11 CuadroTexto"/>
          <p:cNvSpPr txBox="1"/>
          <p:nvPr/>
        </p:nvSpPr>
        <p:spPr>
          <a:xfrm>
            <a:off x="4295800" y="5157192"/>
            <a:ext cx="45365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/>
              <a:t>Dirección General de Presupuesto Público</a:t>
            </a:r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31555804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2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58513187"/>
              </p:ext>
            </p:extLst>
          </p:nvPr>
        </p:nvGraphicFramePr>
        <p:xfrm>
          <a:off x="315799" y="563277"/>
          <a:ext cx="11608102" cy="6257573"/>
        </p:xfrm>
        <a:graphic>
          <a:graphicData uri="http://schemas.openxmlformats.org/drawingml/2006/table">
            <a:tbl>
              <a:tblPr firstRow="1" firstCol="1" bandRow="1">
                <a:tableStyleId>{3B4B98B0-60AC-42C2-AFA5-B58CD77FA1E5}</a:tableStyleId>
              </a:tblPr>
              <a:tblGrid>
                <a:gridCol w="1670656"/>
                <a:gridCol w="2522483"/>
                <a:gridCol w="1608085"/>
                <a:gridCol w="5806878"/>
              </a:tblGrid>
              <a:tr h="583111"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  <a:tabLst>
                          <a:tab pos="571500" algn="l"/>
                        </a:tabLst>
                      </a:pPr>
                      <a:r>
                        <a:rPr lang="es-ES" sz="1800" dirty="0">
                          <a:effectLst/>
                        </a:rPr>
                        <a:t>PROGRAMA PRESUPUESTAL </a:t>
                      </a:r>
                      <a:endParaRPr lang="es-PE" sz="1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4465" marR="14465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  <a:tabLst>
                          <a:tab pos="571500" algn="l"/>
                        </a:tabLst>
                      </a:pPr>
                      <a:r>
                        <a:rPr lang="es-ES" sz="1800" dirty="0">
                          <a:effectLst/>
                        </a:rPr>
                        <a:t>PRODUCTO</a:t>
                      </a:r>
                      <a:endParaRPr lang="es-PE" sz="1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4465" marR="14465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  <a:tabLst>
                          <a:tab pos="571500" algn="l"/>
                        </a:tabLst>
                      </a:pPr>
                      <a:r>
                        <a:rPr lang="es-ES" sz="1800" dirty="0">
                          <a:effectLst/>
                        </a:rPr>
                        <a:t>GRUPOS DE INTERÉS</a:t>
                      </a:r>
                      <a:endParaRPr lang="es-PE" sz="1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4465" marR="14465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  <a:tabLst>
                          <a:tab pos="571500" algn="l"/>
                        </a:tabLst>
                      </a:pPr>
                      <a:r>
                        <a:rPr lang="es-ES" sz="1800" dirty="0" smtClean="0">
                          <a:effectLst/>
                        </a:rPr>
                        <a:t>CRITERIO DE PROGRAMACION </a:t>
                      </a:r>
                      <a:endParaRPr lang="es-PE" sz="1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4465" marR="14465" marT="0" marB="0"/>
                </a:tc>
              </a:tr>
              <a:tr h="644630">
                <a:tc rowSpan="2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571500" algn="l"/>
                        </a:tabLst>
                      </a:pPr>
                      <a:r>
                        <a:rPr lang="es-ES" sz="1800" dirty="0">
                          <a:effectLst/>
                        </a:rPr>
                        <a:t>Programa presupuestal </a:t>
                      </a:r>
                      <a:r>
                        <a:rPr lang="es-ES" sz="1800" dirty="0" smtClean="0">
                          <a:effectLst/>
                        </a:rPr>
                        <a:t>Articulado </a:t>
                      </a:r>
                      <a:r>
                        <a:rPr lang="es-ES" sz="1800" dirty="0">
                          <a:effectLst/>
                        </a:rPr>
                        <a:t>N</a:t>
                      </a:r>
                      <a:r>
                        <a:rPr lang="es-ES" sz="1800" dirty="0" smtClean="0">
                          <a:effectLst/>
                        </a:rPr>
                        <a:t>utricional</a:t>
                      </a:r>
                      <a:endParaRPr lang="es-PE" sz="1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4465" marR="14465" marT="0" marB="0" anchor="ctr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S" sz="1800" dirty="0">
                          <a:effectLst/>
                        </a:rPr>
                        <a:t>Niños con vacuna completa</a:t>
                      </a:r>
                      <a:endParaRPr lang="es-PE" sz="1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4465" marR="14465" marT="0" marB="0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1800" u="none" strike="noStrike" kern="1200" cap="none" spc="0" normalizeH="0" baseline="0" noProof="0" dirty="0" smtClean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Niños/as &lt; 5 años</a:t>
                      </a:r>
                    </a:p>
                  </a:txBody>
                  <a:tcPr marL="9376" marR="9376" marT="0" marB="0" anchor="b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" sz="1800" dirty="0" smtClean="0">
                          <a:effectLst/>
                        </a:rPr>
                        <a:t>100% de niños menores de 5</a:t>
                      </a:r>
                      <a:r>
                        <a:rPr lang="es-ES" sz="1800" baseline="0" dirty="0" smtClean="0">
                          <a:effectLst/>
                        </a:rPr>
                        <a:t> años (Población total, pobre y no pobre) Fuente: Padrón Nominal</a:t>
                      </a:r>
                      <a:endParaRPr lang="es-PE" sz="1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9287" marR="19287" marT="9643" marB="9643"/>
                </a:tc>
              </a:tr>
              <a:tr h="747230">
                <a:tc vMerge="1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s-PE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4465" marR="14465" marT="0" marB="0"/>
                </a:tc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800" dirty="0" smtClean="0">
                          <a:effectLst/>
                        </a:rPr>
                        <a:t>Niños con CRED completo para la edad</a:t>
                      </a:r>
                      <a:endParaRPr lang="es-PE" sz="1800" dirty="0" smtClean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4465" marR="14465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571500" algn="l"/>
                        </a:tabLst>
                      </a:pPr>
                      <a:r>
                        <a:rPr lang="es-ES_tradnl" sz="1800" dirty="0" smtClean="0">
                          <a:effectLst/>
                        </a:rPr>
                        <a:t>Niños/as &lt; 3 años</a:t>
                      </a:r>
                      <a:endParaRPr lang="es-PE" sz="18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4465" marR="14465" marT="0" marB="0" anchor="ctr"/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PE" sz="1800" u="none" strike="noStrike" kern="1200" cap="none" spc="0" normalizeH="0" baseline="0" noProof="0" dirty="0" smtClean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100% de niños y niñas menores de 36 meses, perteneciente a la población pobre y extremadamente pobre. Fuente: Padrón nominal</a:t>
                      </a:r>
                      <a:endParaRPr kumimoji="0" lang="es-PE" sz="18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Times New Roman"/>
                        <a:ea typeface="Times New Roman"/>
                        <a:cs typeface="+mn-cs"/>
                      </a:endParaRPr>
                    </a:p>
                  </a:txBody>
                  <a:tcPr marL="19287" marR="19287" marT="9643" marB="9643"/>
                </a:tc>
              </a:tr>
              <a:tr h="1002947">
                <a:tc>
                  <a:txBody>
                    <a:bodyPr/>
                    <a:lstStyle/>
                    <a:p>
                      <a:r>
                        <a:rPr lang="es-MX" dirty="0" smtClean="0"/>
                        <a:t>Acceso de la población a identidad</a:t>
                      </a:r>
                    </a:p>
                  </a:txBody>
                  <a:tcPr marL="14465" marR="14465" marT="0" marB="0" anchor="ctr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PE" sz="18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Población de 0 – 3 años con</a:t>
                      </a:r>
                      <a:r>
                        <a:rPr lang="es-PE" sz="1800" kern="12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DNI</a:t>
                      </a:r>
                      <a:endParaRPr lang="es-PE" sz="18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4465" marR="14465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571500" algn="l"/>
                        </a:tabLst>
                      </a:pPr>
                      <a:endParaRPr lang="es-PE" sz="18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4465" marR="14465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kumimoji="0" lang="es-PE" sz="180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4465" marR="14465" marT="0" marB="0"/>
                </a:tc>
              </a:tr>
              <a:tr h="662154">
                <a:tc>
                  <a:txBody>
                    <a:bodyPr/>
                    <a:lstStyle/>
                    <a:p>
                      <a:r>
                        <a:rPr lang="es-MX" dirty="0" smtClean="0"/>
                        <a:t>Logros</a:t>
                      </a:r>
                      <a:r>
                        <a:rPr lang="es-MX" baseline="0" dirty="0" smtClean="0"/>
                        <a:t> de Aprendizaje </a:t>
                      </a:r>
                      <a:endParaRPr lang="es-MX" dirty="0"/>
                    </a:p>
                  </a:txBody>
                  <a:tcPr marL="14465" marR="14465" marT="0" marB="0" anchor="ctr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PE" sz="18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Estudiantes con materiales educativos </a:t>
                      </a:r>
                      <a:endParaRPr lang="es-PE" sz="18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4465" marR="14465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571500" algn="l"/>
                        </a:tabLst>
                      </a:pPr>
                      <a:endParaRPr lang="es-PE" sz="18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4465" marR="14465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kumimoji="0" lang="es-PE" sz="180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4465" marR="14465" marT="0" marB="0"/>
                </a:tc>
              </a:tr>
              <a:tr h="1150885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800" dirty="0" smtClean="0">
                          <a:effectLst/>
                        </a:rPr>
                        <a:t>Acceso a Mercados </a:t>
                      </a:r>
                      <a:endParaRPr lang="es-PE" sz="1800" dirty="0" smtClean="0">
                        <a:effectLst/>
                      </a:endParaRPr>
                    </a:p>
                    <a:p>
                      <a:endParaRPr lang="es-MX" dirty="0"/>
                    </a:p>
                  </a:txBody>
                  <a:tcPr marL="14465" marR="14465" marT="0" marB="0" anchor="ctr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S" sz="18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Pequeños productores agropecuarios adoptan tecnologías adecuadas en la producción</a:t>
                      </a:r>
                      <a:endParaRPr lang="es-PE" sz="18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4465" marR="14465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571500" algn="l"/>
                        </a:tabLst>
                      </a:pPr>
                      <a:endParaRPr lang="es-PE" sz="18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4465" marR="14465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kumimoji="0" lang="es-PE" sz="180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4465" marR="14465" marT="0" marB="0"/>
                </a:tc>
              </a:tr>
              <a:tr h="291555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PE" sz="18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Fortalecimiento de la Política Exterior y de la Acción Diplomática</a:t>
                      </a:r>
                      <a:endParaRPr lang="es-MX" dirty="0" smtClean="0"/>
                    </a:p>
                  </a:txBody>
                  <a:tcPr marL="14465" marR="14465" marT="0" marB="0" anchor="ctr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PE" sz="1800" b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Actores nacionales acceden a las acciones de facilitación y promoción económica, cultural y científica</a:t>
                      </a:r>
                      <a:endParaRPr lang="es-PE" sz="1800" b="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4465" marR="14465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571500" algn="l"/>
                        </a:tabLst>
                      </a:pPr>
                      <a:endParaRPr lang="es-PE" sz="18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4465" marR="14465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  <a:tabLst>
                          <a:tab pos="571500" algn="l"/>
                        </a:tabLst>
                      </a:pPr>
                      <a:endParaRPr lang="es-PE" sz="18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4465" marR="14465" marT="0" marB="0"/>
                </a:tc>
              </a:tr>
            </a:tbl>
          </a:graphicData>
        </a:graphic>
      </p:graphicFrame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5856289" y="585272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tabLst>
                <a:tab pos="571500" algn="l"/>
              </a:tabLst>
            </a:pPr>
            <a:endParaRPr lang="es-PE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Rectangle 2"/>
          <p:cNvSpPr txBox="1">
            <a:spLocks noChangeArrowheads="1"/>
          </p:cNvSpPr>
          <p:nvPr/>
        </p:nvSpPr>
        <p:spPr bwMode="auto">
          <a:xfrm>
            <a:off x="0" y="0"/>
            <a:ext cx="12192000" cy="533400"/>
          </a:xfrm>
          <a:prstGeom prst="rect">
            <a:avLst/>
          </a:prstGeom>
          <a:solidFill>
            <a:schemeClr val="accent4">
              <a:lumMod val="75000"/>
            </a:schemeClr>
          </a:solidFill>
          <a:ln w="9525">
            <a:noFill/>
            <a:miter lim="800000"/>
            <a:headEnd/>
            <a:tailEnd/>
          </a:ln>
        </p:spPr>
        <p:txBody>
          <a:bodyPr anchor="ctr">
            <a:norm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endParaRPr lang="es-MX" sz="2400" b="1" dirty="0">
              <a:solidFill>
                <a:schemeClr val="bg1"/>
              </a:solidFill>
              <a:latin typeface="Segoe UI" pitchFamily="34" charset="0"/>
              <a:ea typeface="+mj-ea"/>
              <a:cs typeface="Segoe UI" pitchFamily="34" charset="0"/>
            </a:endParaRPr>
          </a:p>
        </p:txBody>
      </p:sp>
      <p:sp>
        <p:nvSpPr>
          <p:cNvPr id="2" name="1 CuadroTexto"/>
          <p:cNvSpPr txBox="1"/>
          <p:nvPr/>
        </p:nvSpPr>
        <p:spPr>
          <a:xfrm>
            <a:off x="1713186" y="0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2400" b="1" dirty="0" smtClean="0">
                <a:solidFill>
                  <a:schemeClr val="bg1"/>
                </a:solidFill>
              </a:rPr>
              <a:t>Dato 2: Cartera </a:t>
            </a:r>
            <a:r>
              <a:rPr lang="es-ES_tradnl" sz="2400" b="1" dirty="0">
                <a:solidFill>
                  <a:schemeClr val="bg1"/>
                </a:solidFill>
              </a:rPr>
              <a:t>de Clientes </a:t>
            </a:r>
            <a:r>
              <a:rPr lang="es-ES_tradnl" sz="2400" b="1" dirty="0" smtClean="0">
                <a:solidFill>
                  <a:schemeClr val="bg1"/>
                </a:solidFill>
              </a:rPr>
              <a:t>y meta física de Productos</a:t>
            </a:r>
            <a:endParaRPr lang="es-PE" sz="24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80260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/>
          <p:cNvSpPr txBox="1"/>
          <p:nvPr/>
        </p:nvSpPr>
        <p:spPr>
          <a:xfrm>
            <a:off x="472966" y="897455"/>
            <a:ext cx="1117775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/>
            <a:r>
              <a:rPr kumimoji="0" lang="es-PE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rPr>
              <a:t>El presupuesto requerido para la adquisición de bienes y servicios se ajusta con los niveles de disponibilidad de insumos: Recursos humanos y Bienes de Capital.</a:t>
            </a:r>
          </a:p>
        </p:txBody>
      </p:sp>
      <p:sp>
        <p:nvSpPr>
          <p:cNvPr id="3" name="CuadroTexto 2"/>
          <p:cNvSpPr txBox="1"/>
          <p:nvPr/>
        </p:nvSpPr>
        <p:spPr>
          <a:xfrm>
            <a:off x="600347" y="2363648"/>
            <a:ext cx="11034605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just">
              <a:buAutoNum type="arabicPeriod"/>
            </a:pPr>
            <a:r>
              <a:rPr lang="es-PE" sz="2400" dirty="0" smtClean="0">
                <a:latin typeface="+mj-lt"/>
              </a:rPr>
              <a:t>La </a:t>
            </a:r>
            <a:r>
              <a:rPr lang="es-PE" sz="2400" dirty="0">
                <a:latin typeface="+mj-lt"/>
              </a:rPr>
              <a:t>información de recursos humanos [nombrados, contratados, otros] organizada, actualizada  y registrada en el SIGA por centro de </a:t>
            </a:r>
            <a:r>
              <a:rPr lang="es-PE" sz="2400" dirty="0" smtClean="0">
                <a:latin typeface="+mj-lt"/>
              </a:rPr>
              <a:t>costos.</a:t>
            </a:r>
          </a:p>
          <a:p>
            <a:pPr marL="457200" indent="-457200" algn="just">
              <a:buAutoNum type="arabicPeriod"/>
            </a:pPr>
            <a:endParaRPr lang="es-MX" sz="2400" dirty="0">
              <a:latin typeface="+mj-lt"/>
            </a:endParaRPr>
          </a:p>
          <a:p>
            <a:pPr marL="457200" indent="-457200" algn="just">
              <a:buAutoNum type="arabicPeriod"/>
            </a:pPr>
            <a:r>
              <a:rPr lang="es-PE" sz="2400" dirty="0" smtClean="0">
                <a:latin typeface="+mj-lt"/>
              </a:rPr>
              <a:t>La </a:t>
            </a:r>
            <a:r>
              <a:rPr lang="es-PE" sz="2400" dirty="0">
                <a:latin typeface="+mj-lt"/>
              </a:rPr>
              <a:t>Unidad ejecutora cuenta con información de patrimonio actualizado en el SIGA, con verificación física, conciliado contablemente y por centro de costo.</a:t>
            </a:r>
            <a:endParaRPr lang="es-MX" sz="2400" dirty="0">
              <a:latin typeface="+mj-lt"/>
            </a:endParaRPr>
          </a:p>
        </p:txBody>
      </p:sp>
      <p:sp>
        <p:nvSpPr>
          <p:cNvPr id="5" name="Rectangle 2"/>
          <p:cNvSpPr txBox="1">
            <a:spLocks noChangeArrowheads="1"/>
          </p:cNvSpPr>
          <p:nvPr/>
        </p:nvSpPr>
        <p:spPr bwMode="auto">
          <a:xfrm>
            <a:off x="0" y="0"/>
            <a:ext cx="12192000" cy="533400"/>
          </a:xfrm>
          <a:prstGeom prst="rect">
            <a:avLst/>
          </a:prstGeom>
          <a:solidFill>
            <a:schemeClr val="accent4">
              <a:lumMod val="75000"/>
            </a:schemeClr>
          </a:solidFill>
          <a:ln w="9525">
            <a:noFill/>
            <a:miter lim="800000"/>
            <a:headEnd/>
            <a:tailEnd/>
          </a:ln>
        </p:spPr>
        <p:txBody>
          <a:bodyPr anchor="ctr">
            <a:norm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endParaRPr lang="es-MX" sz="2400" b="1" dirty="0">
              <a:solidFill>
                <a:schemeClr val="bg1"/>
              </a:solidFill>
              <a:latin typeface="Segoe UI" pitchFamily="34" charset="0"/>
              <a:ea typeface="+mj-ea"/>
              <a:cs typeface="Segoe UI" pitchFamily="34" charset="0"/>
            </a:endParaRPr>
          </a:p>
        </p:txBody>
      </p:sp>
      <p:sp>
        <p:nvSpPr>
          <p:cNvPr id="6" name="5 CuadroTexto"/>
          <p:cNvSpPr txBox="1"/>
          <p:nvPr/>
        </p:nvSpPr>
        <p:spPr>
          <a:xfrm>
            <a:off x="3704897" y="0"/>
            <a:ext cx="33738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2800" b="1" dirty="0" smtClean="0">
                <a:solidFill>
                  <a:schemeClr val="bg1"/>
                </a:solidFill>
              </a:rPr>
              <a:t>Dato 3: Stock</a:t>
            </a:r>
            <a:endParaRPr lang="es-MX" sz="28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08710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 bwMode="auto">
          <a:xfrm>
            <a:off x="0" y="0"/>
            <a:ext cx="12192000" cy="685800"/>
          </a:xfrm>
          <a:prstGeom prst="rect">
            <a:avLst/>
          </a:prstGeom>
          <a:solidFill>
            <a:schemeClr val="accent4">
              <a:lumMod val="75000"/>
            </a:schemeClr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s-MX" sz="2800" b="1" dirty="0">
                <a:solidFill>
                  <a:schemeClr val="bg1"/>
                </a:solidFill>
                <a:latin typeface="Segoe UI" pitchFamily="34" charset="0"/>
                <a:ea typeface="+mj-ea"/>
                <a:cs typeface="Segoe UI" pitchFamily="34" charset="0"/>
              </a:rPr>
              <a:t>Programación por punto de atención </a:t>
            </a:r>
          </a:p>
        </p:txBody>
      </p:sp>
      <p:sp>
        <p:nvSpPr>
          <p:cNvPr id="29699" name="3 CuadroTexto"/>
          <p:cNvSpPr txBox="1">
            <a:spLocks noChangeArrowheads="1"/>
          </p:cNvSpPr>
          <p:nvPr/>
        </p:nvSpPr>
        <p:spPr bwMode="auto">
          <a:xfrm>
            <a:off x="2110828" y="888125"/>
            <a:ext cx="83312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s-MX" sz="2800" b="1" dirty="0"/>
              <a:t>Flujo del Proceso de Programación Operativa </a:t>
            </a:r>
          </a:p>
        </p:txBody>
      </p:sp>
      <p:sp>
        <p:nvSpPr>
          <p:cNvPr id="5" name="4 CuadroTexto"/>
          <p:cNvSpPr txBox="1"/>
          <p:nvPr/>
        </p:nvSpPr>
        <p:spPr>
          <a:xfrm>
            <a:off x="758935" y="1911739"/>
            <a:ext cx="2478617" cy="1077218"/>
          </a:xfrm>
          <a:prstGeom prst="rect">
            <a:avLst/>
          </a:prstGeom>
          <a:noFill/>
          <a:ln>
            <a:solidFill>
              <a:schemeClr val="tx1">
                <a:lumMod val="65000"/>
                <a:lumOff val="35000"/>
              </a:schemeClr>
            </a:solidFill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es-MX" sz="1600" dirty="0"/>
              <a:t>100% de puntos de atención y </a:t>
            </a:r>
            <a:r>
              <a:rPr lang="es-MX" sz="1600" dirty="0" smtClean="0"/>
              <a:t>productos/subproductos </a:t>
            </a:r>
            <a:r>
              <a:rPr lang="es-MX" sz="1600" dirty="0"/>
              <a:t>consignados en SIGA</a:t>
            </a:r>
          </a:p>
        </p:txBody>
      </p:sp>
      <p:sp>
        <p:nvSpPr>
          <p:cNvPr id="6" name="5 CuadroTexto"/>
          <p:cNvSpPr txBox="1"/>
          <p:nvPr/>
        </p:nvSpPr>
        <p:spPr>
          <a:xfrm>
            <a:off x="3528485" y="1738313"/>
            <a:ext cx="2296583" cy="1323439"/>
          </a:xfrm>
          <a:prstGeom prst="rect">
            <a:avLst/>
          </a:prstGeom>
          <a:noFill/>
          <a:ln>
            <a:solidFill>
              <a:schemeClr val="tx1">
                <a:lumMod val="65000"/>
                <a:lumOff val="35000"/>
              </a:schemeClr>
            </a:solidFill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es-MX" sz="1600" dirty="0"/>
              <a:t>Puntos de atención con productos /sub productos</a:t>
            </a:r>
          </a:p>
          <a:p>
            <a:pPr algn="ctr">
              <a:defRPr/>
            </a:pPr>
            <a:r>
              <a:rPr lang="es-MX" sz="1600" dirty="0"/>
              <a:t>asignados (Cartera de Servicios)</a:t>
            </a:r>
          </a:p>
        </p:txBody>
      </p:sp>
      <p:sp>
        <p:nvSpPr>
          <p:cNvPr id="7" name="6 CuadroTexto"/>
          <p:cNvSpPr txBox="1"/>
          <p:nvPr/>
        </p:nvSpPr>
        <p:spPr>
          <a:xfrm>
            <a:off x="6100234" y="1817143"/>
            <a:ext cx="2571751" cy="1077218"/>
          </a:xfrm>
          <a:prstGeom prst="rect">
            <a:avLst/>
          </a:prstGeom>
          <a:noFill/>
          <a:ln>
            <a:solidFill>
              <a:schemeClr val="tx1">
                <a:lumMod val="65000"/>
                <a:lumOff val="35000"/>
              </a:schemeClr>
            </a:solidFill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es-MX" sz="1600" dirty="0"/>
              <a:t>Bienes y servicios seleccionados por producto /subproducto y según punto de atención</a:t>
            </a:r>
          </a:p>
        </p:txBody>
      </p:sp>
      <p:sp>
        <p:nvSpPr>
          <p:cNvPr id="9" name="8 CuadroTexto"/>
          <p:cNvSpPr txBox="1"/>
          <p:nvPr/>
        </p:nvSpPr>
        <p:spPr>
          <a:xfrm>
            <a:off x="8947152" y="1785611"/>
            <a:ext cx="2330449" cy="1077218"/>
          </a:xfrm>
          <a:prstGeom prst="rect">
            <a:avLst/>
          </a:prstGeom>
          <a:noFill/>
          <a:ln>
            <a:solidFill>
              <a:schemeClr val="tx1">
                <a:lumMod val="65000"/>
                <a:lumOff val="35000"/>
              </a:schemeClr>
            </a:solidFill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es-MX" sz="1600" dirty="0"/>
              <a:t>Punto de atención con padrón de beneficiarios y meta física (Cartera de Clientes)</a:t>
            </a:r>
          </a:p>
        </p:txBody>
      </p:sp>
      <p:sp>
        <p:nvSpPr>
          <p:cNvPr id="10" name="9 CuadroTexto"/>
          <p:cNvSpPr txBox="1"/>
          <p:nvPr/>
        </p:nvSpPr>
        <p:spPr>
          <a:xfrm>
            <a:off x="1968501" y="4244975"/>
            <a:ext cx="2478617" cy="1077218"/>
          </a:xfrm>
          <a:prstGeom prst="rect">
            <a:avLst/>
          </a:prstGeom>
          <a:noFill/>
          <a:ln>
            <a:solidFill>
              <a:schemeClr val="tx1">
                <a:lumMod val="65000"/>
                <a:lumOff val="35000"/>
              </a:schemeClr>
            </a:solidFill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es-MX" sz="1600" dirty="0"/>
              <a:t>Puntos de atención con estimación de presupuesto requerido y aprobado en el SIGA</a:t>
            </a:r>
          </a:p>
        </p:txBody>
      </p:sp>
      <p:sp>
        <p:nvSpPr>
          <p:cNvPr id="11" name="10 CuadroTexto"/>
          <p:cNvSpPr txBox="1"/>
          <p:nvPr/>
        </p:nvSpPr>
        <p:spPr>
          <a:xfrm>
            <a:off x="4722284" y="4244975"/>
            <a:ext cx="2571749" cy="1077218"/>
          </a:xfrm>
          <a:prstGeom prst="rect">
            <a:avLst/>
          </a:prstGeom>
          <a:noFill/>
          <a:ln>
            <a:solidFill>
              <a:schemeClr val="tx1">
                <a:lumMod val="65000"/>
                <a:lumOff val="35000"/>
              </a:schemeClr>
            </a:solidFill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es-MX" sz="1600" dirty="0"/>
              <a:t>Puntos de atención con disponibilidad de recursos humanos y equipos consignados en SIGA (Stock)</a:t>
            </a:r>
          </a:p>
        </p:txBody>
      </p:sp>
      <p:sp>
        <p:nvSpPr>
          <p:cNvPr id="12" name="11 CuadroTexto"/>
          <p:cNvSpPr txBox="1"/>
          <p:nvPr/>
        </p:nvSpPr>
        <p:spPr>
          <a:xfrm>
            <a:off x="7571318" y="4244975"/>
            <a:ext cx="2753783" cy="1077218"/>
          </a:xfrm>
          <a:prstGeom prst="rect">
            <a:avLst/>
          </a:prstGeom>
          <a:noFill/>
          <a:ln>
            <a:solidFill>
              <a:schemeClr val="tx1">
                <a:lumMod val="65000"/>
                <a:lumOff val="35000"/>
              </a:schemeClr>
            </a:solidFill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es-MX" sz="1600" dirty="0"/>
              <a:t>Requerimiento personalizado por punto de atención de los bienes y servicios consignados en el SIGA </a:t>
            </a:r>
          </a:p>
        </p:txBody>
      </p:sp>
      <p:sp>
        <p:nvSpPr>
          <p:cNvPr id="13" name="12 Rectángulo redondeado"/>
          <p:cNvSpPr/>
          <p:nvPr/>
        </p:nvSpPr>
        <p:spPr>
          <a:xfrm>
            <a:off x="304800" y="1447800"/>
            <a:ext cx="11480800" cy="4572000"/>
          </a:xfrm>
          <a:prstGeom prst="roundRect">
            <a:avLst/>
          </a:prstGeom>
          <a:noFill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es-MX" sz="1600"/>
          </a:p>
        </p:txBody>
      </p:sp>
      <p:sp>
        <p:nvSpPr>
          <p:cNvPr id="14" name="13 Flecha derecha"/>
          <p:cNvSpPr/>
          <p:nvPr/>
        </p:nvSpPr>
        <p:spPr>
          <a:xfrm>
            <a:off x="3253318" y="2327276"/>
            <a:ext cx="275167" cy="29527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MX" sz="1600"/>
          </a:p>
        </p:txBody>
      </p:sp>
      <p:sp>
        <p:nvSpPr>
          <p:cNvPr id="15" name="14 Flecha derecha"/>
          <p:cNvSpPr/>
          <p:nvPr/>
        </p:nvSpPr>
        <p:spPr>
          <a:xfrm>
            <a:off x="5825067" y="2327276"/>
            <a:ext cx="275167" cy="29527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MX" sz="1600"/>
          </a:p>
        </p:txBody>
      </p:sp>
      <p:sp>
        <p:nvSpPr>
          <p:cNvPr id="16" name="15 Flecha derecha"/>
          <p:cNvSpPr/>
          <p:nvPr/>
        </p:nvSpPr>
        <p:spPr>
          <a:xfrm>
            <a:off x="8671985" y="2327276"/>
            <a:ext cx="275167" cy="29527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MX" sz="1600"/>
          </a:p>
        </p:txBody>
      </p:sp>
      <p:sp>
        <p:nvSpPr>
          <p:cNvPr id="17" name="16 Flecha izquierda"/>
          <p:cNvSpPr/>
          <p:nvPr/>
        </p:nvSpPr>
        <p:spPr>
          <a:xfrm>
            <a:off x="7294034" y="4835525"/>
            <a:ext cx="277284" cy="293688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MX" sz="1600"/>
          </a:p>
        </p:txBody>
      </p:sp>
      <p:sp>
        <p:nvSpPr>
          <p:cNvPr id="18" name="17 Flecha izquierda"/>
          <p:cNvSpPr/>
          <p:nvPr/>
        </p:nvSpPr>
        <p:spPr>
          <a:xfrm>
            <a:off x="4447118" y="4835525"/>
            <a:ext cx="275167" cy="293688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MX" sz="1600"/>
          </a:p>
        </p:txBody>
      </p:sp>
      <p:sp>
        <p:nvSpPr>
          <p:cNvPr id="20" name="19 Flecha curvada hacia abajo"/>
          <p:cNvSpPr/>
          <p:nvPr/>
        </p:nvSpPr>
        <p:spPr>
          <a:xfrm rot="5400000">
            <a:off x="10277740" y="3426619"/>
            <a:ext cx="1106488" cy="825500"/>
          </a:xfrm>
          <a:prstGeom prst="curved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MX" sz="160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3" name="5 CuadroTexto"/>
          <p:cNvSpPr txBox="1">
            <a:spLocks noChangeArrowheads="1"/>
          </p:cNvSpPr>
          <p:nvPr/>
        </p:nvSpPr>
        <p:spPr bwMode="auto">
          <a:xfrm>
            <a:off x="8229600" y="1600200"/>
            <a:ext cx="3702051" cy="33855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txBody>
          <a:bodyPr>
            <a:spAutoFit/>
          </a:bodyPr>
          <a:lstStyle>
            <a:lvl1pPr algn="l" eaLnBrk="0" hangingPunct="0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lr>
                <a:schemeClr val="accent2"/>
              </a:buClr>
              <a:buSzPct val="80000"/>
              <a:buFont typeface="Wingdings" pitchFamily="2" charset="2"/>
              <a:buChar char="¨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lr>
                <a:schemeClr val="bg2"/>
              </a:buClr>
              <a:buSzPct val="6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¨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es-ES" altLang="es-ES" sz="1600" dirty="0"/>
              <a:t>Módulo de </a:t>
            </a:r>
            <a:r>
              <a:rPr lang="es-ES" altLang="es-ES" sz="1600" dirty="0" smtClean="0"/>
              <a:t>Programación Operativa </a:t>
            </a:r>
            <a:endParaRPr lang="en-US" altLang="es-ES" sz="1600" dirty="0"/>
          </a:p>
        </p:txBody>
      </p:sp>
      <p:pic>
        <p:nvPicPr>
          <p:cNvPr id="30723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352801" y="609600"/>
            <a:ext cx="4720167" cy="274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24" name="6 CuadroTexto"/>
          <p:cNvSpPr txBox="1">
            <a:spLocks noChangeArrowheads="1"/>
          </p:cNvSpPr>
          <p:nvPr/>
        </p:nvSpPr>
        <p:spPr bwMode="auto">
          <a:xfrm>
            <a:off x="4076701" y="3724275"/>
            <a:ext cx="3714751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/>
            <a:r>
              <a:rPr lang="es-ES" altLang="es-ES" sz="1600">
                <a:latin typeface="Arial" charset="0"/>
              </a:rPr>
              <a:t>Módulo de Logística</a:t>
            </a:r>
            <a:endParaRPr lang="en-US" altLang="es-ES" sz="1600">
              <a:latin typeface="Arial" charset="0"/>
            </a:endParaRPr>
          </a:p>
        </p:txBody>
      </p:sp>
      <p:sp>
        <p:nvSpPr>
          <p:cNvPr id="30725" name="7 CuadroTexto"/>
          <p:cNvSpPr txBox="1">
            <a:spLocks noChangeArrowheads="1"/>
          </p:cNvSpPr>
          <p:nvPr/>
        </p:nvSpPr>
        <p:spPr bwMode="auto">
          <a:xfrm>
            <a:off x="3962401" y="6400800"/>
            <a:ext cx="3714751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/>
            <a:r>
              <a:rPr lang="es-ES" altLang="es-ES" sz="1600">
                <a:latin typeface="Arial" charset="0"/>
              </a:rPr>
              <a:t>Módulo de Patrimonio</a:t>
            </a:r>
            <a:endParaRPr lang="en-US" altLang="es-ES" sz="1600">
              <a:latin typeface="Arial" charset="0"/>
            </a:endParaRPr>
          </a:p>
        </p:txBody>
      </p:sp>
      <p:pic>
        <p:nvPicPr>
          <p:cNvPr id="30726" name="Picture 9"/>
          <p:cNvPicPr>
            <a:picLocks noChangeAspect="1" noChangeArrowheads="1"/>
          </p:cNvPicPr>
          <p:nvPr/>
        </p:nvPicPr>
        <p:blipFill>
          <a:blip r:embed="rId4" cstate="print"/>
          <a:srcRect t="5273" r="19769" b="5840"/>
          <a:stretch>
            <a:fillRect/>
          </a:stretch>
        </p:blipFill>
        <p:spPr bwMode="auto">
          <a:xfrm>
            <a:off x="7960784" y="3581400"/>
            <a:ext cx="4231216" cy="281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27" name="6 CuadroTexto"/>
          <p:cNvSpPr txBox="1">
            <a:spLocks noChangeArrowheads="1"/>
          </p:cNvSpPr>
          <p:nvPr/>
        </p:nvSpPr>
        <p:spPr bwMode="auto">
          <a:xfrm>
            <a:off x="8128000" y="6400800"/>
            <a:ext cx="4368800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/>
            <a:r>
              <a:rPr lang="es-ES" altLang="es-ES" sz="1600">
                <a:latin typeface="Arial" charset="0"/>
              </a:rPr>
              <a:t>Módulo de Bienes Corrientes</a:t>
            </a:r>
            <a:endParaRPr lang="en-US" altLang="es-ES" sz="1600">
              <a:latin typeface="Arial" charset="0"/>
            </a:endParaRPr>
          </a:p>
        </p:txBody>
      </p:sp>
      <p:sp>
        <p:nvSpPr>
          <p:cNvPr id="11" name="Rectangle 2"/>
          <p:cNvSpPr txBox="1">
            <a:spLocks noChangeArrowheads="1"/>
          </p:cNvSpPr>
          <p:nvPr/>
        </p:nvSpPr>
        <p:spPr bwMode="auto">
          <a:xfrm>
            <a:off x="0" y="0"/>
            <a:ext cx="12192000" cy="533400"/>
          </a:xfrm>
          <a:prstGeom prst="rect">
            <a:avLst/>
          </a:prstGeom>
          <a:solidFill>
            <a:schemeClr val="accent4">
              <a:lumMod val="75000"/>
            </a:schemeClr>
          </a:solidFill>
          <a:ln w="9525">
            <a:noFill/>
            <a:miter lim="800000"/>
            <a:headEnd/>
            <a:tailEnd/>
          </a:ln>
        </p:spPr>
        <p:txBody>
          <a:bodyPr anchor="ctr">
            <a:norm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endParaRPr lang="es-MX" sz="2400" b="1" dirty="0">
              <a:solidFill>
                <a:schemeClr val="bg1"/>
              </a:solidFill>
              <a:latin typeface="Segoe UI" pitchFamily="34" charset="0"/>
              <a:ea typeface="+mj-ea"/>
              <a:cs typeface="Segoe UI" pitchFamily="34" charset="0"/>
            </a:endParaRPr>
          </a:p>
        </p:txBody>
      </p:sp>
      <p:sp>
        <p:nvSpPr>
          <p:cNvPr id="30729" name="Rectangle 7"/>
          <p:cNvSpPr>
            <a:spLocks noGrp="1" noChangeArrowheads="1"/>
          </p:cNvSpPr>
          <p:nvPr>
            <p:ph type="title"/>
          </p:nvPr>
        </p:nvSpPr>
        <p:spPr>
          <a:xfrm>
            <a:off x="609600" y="-304800"/>
            <a:ext cx="10972800" cy="1143000"/>
          </a:xfrm>
        </p:spPr>
        <p:txBody>
          <a:bodyPr/>
          <a:lstStyle/>
          <a:p>
            <a:pPr eaLnBrk="1" hangingPunct="1"/>
            <a:r>
              <a:rPr lang="es-ES" altLang="es-ES" sz="3600" b="1" smtClean="0">
                <a:solidFill>
                  <a:schemeClr val="bg1"/>
                </a:solidFill>
              </a:rPr>
              <a:t>Módulos del SIGA</a:t>
            </a:r>
          </a:p>
        </p:txBody>
      </p:sp>
      <p:pic>
        <p:nvPicPr>
          <p:cNvPr id="30730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" y="3581401"/>
            <a:ext cx="4677833" cy="2824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31" name="Picture 6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657600" y="3581400"/>
            <a:ext cx="4692651" cy="281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32" name="7 CuadroTexto"/>
          <p:cNvSpPr txBox="1">
            <a:spLocks noChangeArrowheads="1"/>
          </p:cNvSpPr>
          <p:nvPr/>
        </p:nvSpPr>
        <p:spPr bwMode="auto">
          <a:xfrm>
            <a:off x="146051" y="6400800"/>
            <a:ext cx="3714749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/>
            <a:r>
              <a:rPr lang="es-ES" altLang="es-ES" sz="1600">
                <a:latin typeface="Arial" charset="0"/>
              </a:rPr>
              <a:t>Módulo de Logística </a:t>
            </a:r>
            <a:endParaRPr lang="en-US" altLang="es-ES" sz="1600"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>
          <a:xfrm>
            <a:off x="527051" y="1"/>
            <a:ext cx="10972800" cy="549275"/>
          </a:xfrm>
          <a:solidFill>
            <a:schemeClr val="bg1"/>
          </a:solidFill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s-ES" altLang="es-PE" sz="3200" dirty="0" smtClean="0"/>
              <a:t>Puntos de Atención Cargados</a:t>
            </a:r>
          </a:p>
        </p:txBody>
      </p:sp>
      <p:sp>
        <p:nvSpPr>
          <p:cNvPr id="31747" name="1 CuadroTexto"/>
          <p:cNvSpPr txBox="1">
            <a:spLocks noChangeArrowheads="1"/>
          </p:cNvSpPr>
          <p:nvPr/>
        </p:nvSpPr>
        <p:spPr bwMode="auto">
          <a:xfrm>
            <a:off x="334434" y="6488114"/>
            <a:ext cx="11552767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s-PE" altLang="es-MX"/>
              <a:t>197 Unidades Ejecutoras y 8013 Puntos de atención.</a:t>
            </a:r>
          </a:p>
        </p:txBody>
      </p:sp>
      <p:pic>
        <p:nvPicPr>
          <p:cNvPr id="31748" name="Imagen 2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14400" y="619125"/>
            <a:ext cx="10566400" cy="578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>
          <a:xfrm>
            <a:off x="624417" y="1"/>
            <a:ext cx="10972800" cy="811213"/>
          </a:xfrm>
          <a:solidFill>
            <a:schemeClr val="bg1"/>
          </a:solidFill>
        </p:spPr>
        <p:txBody>
          <a:bodyPr/>
          <a:lstStyle/>
          <a:p>
            <a:pPr eaLnBrk="1" hangingPunct="1"/>
            <a:r>
              <a:rPr lang="es-ES" altLang="es-PE" sz="3200" dirty="0" smtClean="0"/>
              <a:t>Puntos de atención asignados a cada Producto</a:t>
            </a:r>
          </a:p>
        </p:txBody>
      </p:sp>
      <p:pic>
        <p:nvPicPr>
          <p:cNvPr id="32771" name="Imagen 2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14400" y="620714"/>
            <a:ext cx="10464800" cy="6237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>
          <a:xfrm>
            <a:off x="624417" y="0"/>
            <a:ext cx="10972800" cy="523875"/>
          </a:xfrm>
          <a:solidFill>
            <a:schemeClr val="bg1"/>
          </a:solidFill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s-ES" altLang="es-PE" sz="3200" smtClean="0"/>
              <a:t>Carga de Lista de Materiales (KITs)</a:t>
            </a:r>
          </a:p>
        </p:txBody>
      </p:sp>
      <p:pic>
        <p:nvPicPr>
          <p:cNvPr id="33795" name="Imagen 2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14400" y="523876"/>
            <a:ext cx="10566400" cy="600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title"/>
          </p:nvPr>
        </p:nvSpPr>
        <p:spPr>
          <a:xfrm>
            <a:off x="527051" y="0"/>
            <a:ext cx="11664949" cy="884238"/>
          </a:xfrm>
          <a:solidFill>
            <a:schemeClr val="bg1"/>
          </a:solidFill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s-ES" altLang="es-PE" sz="3200" dirty="0" smtClean="0"/>
              <a:t>Registro de Metas Físicas por punto de atención </a:t>
            </a:r>
            <a:br>
              <a:rPr lang="es-ES" altLang="es-PE" sz="3200" dirty="0" smtClean="0"/>
            </a:br>
            <a:r>
              <a:rPr lang="es-ES" altLang="es-PE" sz="3200" dirty="0" smtClean="0"/>
              <a:t>(Plan de Producción)</a:t>
            </a:r>
          </a:p>
        </p:txBody>
      </p:sp>
      <p:sp>
        <p:nvSpPr>
          <p:cNvPr id="348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s-ES" altLang="es-PE" smtClean="0"/>
          </a:p>
        </p:txBody>
      </p:sp>
      <p:pic>
        <p:nvPicPr>
          <p:cNvPr id="34820" name="Imagen 2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5300" y="1052513"/>
            <a:ext cx="11201400" cy="548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type="title"/>
          </p:nvPr>
        </p:nvSpPr>
        <p:spPr>
          <a:xfrm>
            <a:off x="542817" y="131655"/>
            <a:ext cx="10934480" cy="523875"/>
          </a:xfrm>
          <a:solidFill>
            <a:schemeClr val="bg1"/>
          </a:solidFill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s-ES" altLang="es-PE" sz="2400" dirty="0" smtClean="0"/>
              <a:t>Registro del Cuadro de Necesidades por punto de Atención</a:t>
            </a:r>
            <a:br>
              <a:rPr lang="es-ES" altLang="es-PE" sz="2400" dirty="0" smtClean="0"/>
            </a:br>
            <a:r>
              <a:rPr lang="es-ES" altLang="es-PE" sz="2400" dirty="0" smtClean="0"/>
              <a:t>- SIGA Logístico</a:t>
            </a:r>
          </a:p>
        </p:txBody>
      </p:sp>
      <p:pic>
        <p:nvPicPr>
          <p:cNvPr id="35843" name="Imagen 1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03301" y="768350"/>
            <a:ext cx="10375900" cy="6089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1 CuadroTexto"/>
          <p:cNvSpPr txBox="1">
            <a:spLocks noChangeArrowheads="1"/>
          </p:cNvSpPr>
          <p:nvPr/>
        </p:nvSpPr>
        <p:spPr bwMode="auto">
          <a:xfrm>
            <a:off x="1422400" y="76201"/>
            <a:ext cx="9544051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s-PE" altLang="es-MX" sz="2800" dirty="0"/>
              <a:t>Presupuesto Requerido por Punto de Atención</a:t>
            </a:r>
          </a:p>
        </p:txBody>
      </p:sp>
      <p:pic>
        <p:nvPicPr>
          <p:cNvPr id="36867" name="Imagen 1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49918" y="765176"/>
            <a:ext cx="9486900" cy="5776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19"/>
          <p:cNvSpPr>
            <a:spLocks noChangeArrowheads="1"/>
          </p:cNvSpPr>
          <p:nvPr/>
        </p:nvSpPr>
        <p:spPr bwMode="auto">
          <a:xfrm>
            <a:off x="2136312" y="333375"/>
            <a:ext cx="1649811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1" hangingPunct="1"/>
            <a:r>
              <a:rPr lang="es-PE" altLang="es-MX" sz="2400">
                <a:solidFill>
                  <a:srgbClr val="CC3300"/>
                </a:solidFill>
                <a:latin typeface="Impact" pitchFamily="34" charset="0"/>
              </a:rPr>
              <a:t>PRODUCTOS</a:t>
            </a:r>
            <a:endParaRPr lang="es-ES" altLang="es-MX" sz="2400">
              <a:solidFill>
                <a:srgbClr val="CC3300"/>
              </a:solidFill>
              <a:latin typeface="Impact" pitchFamily="34" charset="0"/>
            </a:endParaRPr>
          </a:p>
        </p:txBody>
      </p:sp>
      <p:sp>
        <p:nvSpPr>
          <p:cNvPr id="4099" name="AutoShape 20"/>
          <p:cNvSpPr>
            <a:spLocks noChangeArrowheads="1"/>
          </p:cNvSpPr>
          <p:nvPr/>
        </p:nvSpPr>
        <p:spPr bwMode="auto">
          <a:xfrm>
            <a:off x="7152218" y="765175"/>
            <a:ext cx="4944533" cy="863600"/>
          </a:xfrm>
          <a:prstGeom prst="roundRect">
            <a:avLst>
              <a:gd name="adj" fmla="val 7435"/>
            </a:avLst>
          </a:prstGeom>
          <a:solidFill>
            <a:srgbClr val="CCFF99"/>
          </a:solidFill>
          <a:ln w="3175" algn="ctr">
            <a:solidFill>
              <a:srgbClr val="336600"/>
            </a:solidFill>
            <a:round/>
            <a:headEnd/>
            <a:tailEnd/>
          </a:ln>
        </p:spPr>
        <p:txBody>
          <a:bodyPr wrap="none" anchor="ctr"/>
          <a:lstStyle/>
          <a:p>
            <a:pPr eaLnBrk="1" hangingPunct="1"/>
            <a:endParaRPr lang="es-MX" altLang="es-MX"/>
          </a:p>
        </p:txBody>
      </p:sp>
      <p:sp>
        <p:nvSpPr>
          <p:cNvPr id="4100" name="Rectangle 21"/>
          <p:cNvSpPr>
            <a:spLocks noChangeArrowheads="1"/>
          </p:cNvSpPr>
          <p:nvPr/>
        </p:nvSpPr>
        <p:spPr bwMode="auto">
          <a:xfrm>
            <a:off x="7255933" y="849314"/>
            <a:ext cx="1432984" cy="708025"/>
          </a:xfrm>
          <a:prstGeom prst="rect">
            <a:avLst/>
          </a:prstGeom>
          <a:solidFill>
            <a:schemeClr val="bg1"/>
          </a:solidFill>
          <a:ln w="9525" algn="ctr">
            <a:solidFill>
              <a:srgbClr val="CC33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/>
            <a:r>
              <a:rPr lang="es-ES" altLang="es-MX" b="1">
                <a:solidFill>
                  <a:srgbClr val="990000"/>
                </a:solidFill>
                <a:latin typeface="Arial Narrow" pitchFamily="34" charset="0"/>
              </a:rPr>
              <a:t>Inmediato</a:t>
            </a:r>
          </a:p>
        </p:txBody>
      </p:sp>
      <p:sp>
        <p:nvSpPr>
          <p:cNvPr id="4101" name="Rectangle 22"/>
          <p:cNvSpPr>
            <a:spLocks noChangeArrowheads="1"/>
          </p:cNvSpPr>
          <p:nvPr/>
        </p:nvSpPr>
        <p:spPr bwMode="auto">
          <a:xfrm>
            <a:off x="9080500" y="849314"/>
            <a:ext cx="1432984" cy="708025"/>
          </a:xfrm>
          <a:prstGeom prst="rect">
            <a:avLst/>
          </a:prstGeom>
          <a:solidFill>
            <a:schemeClr val="bg1"/>
          </a:solidFill>
          <a:ln w="9525" algn="ctr">
            <a:solidFill>
              <a:srgbClr val="CC33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/>
            <a:r>
              <a:rPr lang="es-ES" altLang="es-MX" b="1">
                <a:solidFill>
                  <a:srgbClr val="990000"/>
                </a:solidFill>
                <a:latin typeface="Arial Narrow" pitchFamily="34" charset="0"/>
              </a:rPr>
              <a:t>Intermedio</a:t>
            </a:r>
          </a:p>
        </p:txBody>
      </p:sp>
      <p:sp>
        <p:nvSpPr>
          <p:cNvPr id="4102" name="Rectangle 23"/>
          <p:cNvSpPr>
            <a:spLocks noChangeArrowheads="1"/>
          </p:cNvSpPr>
          <p:nvPr/>
        </p:nvSpPr>
        <p:spPr bwMode="auto">
          <a:xfrm>
            <a:off x="10896600" y="849314"/>
            <a:ext cx="1151467" cy="708025"/>
          </a:xfrm>
          <a:prstGeom prst="rect">
            <a:avLst/>
          </a:prstGeom>
          <a:solidFill>
            <a:schemeClr val="bg1"/>
          </a:solidFill>
          <a:ln w="9525" algn="ctr">
            <a:solidFill>
              <a:srgbClr val="CC33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/>
            <a:r>
              <a:rPr lang="en-US" altLang="es-MX" b="1">
                <a:solidFill>
                  <a:srgbClr val="990000"/>
                </a:solidFill>
                <a:latin typeface="Arial Narrow" pitchFamily="34" charset="0"/>
              </a:rPr>
              <a:t>Final</a:t>
            </a:r>
            <a:endParaRPr lang="es-ES" altLang="es-MX" b="1">
              <a:solidFill>
                <a:srgbClr val="990000"/>
              </a:solidFill>
              <a:latin typeface="Arial Narrow" pitchFamily="34" charset="0"/>
            </a:endParaRPr>
          </a:p>
        </p:txBody>
      </p:sp>
      <p:sp>
        <p:nvSpPr>
          <p:cNvPr id="4103" name="AutoShape 24"/>
          <p:cNvSpPr>
            <a:spLocks noChangeArrowheads="1"/>
          </p:cNvSpPr>
          <p:nvPr/>
        </p:nvSpPr>
        <p:spPr bwMode="auto">
          <a:xfrm>
            <a:off x="8686801" y="1125539"/>
            <a:ext cx="385233" cy="287337"/>
          </a:xfrm>
          <a:prstGeom prst="rightArrow">
            <a:avLst>
              <a:gd name="adj1" fmla="val 50278"/>
              <a:gd name="adj2" fmla="val 60220"/>
            </a:avLst>
          </a:prstGeom>
          <a:solidFill>
            <a:srgbClr val="CC3300"/>
          </a:solidFill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pPr eaLnBrk="1" hangingPunct="1"/>
            <a:endParaRPr lang="es-MX" altLang="es-MX"/>
          </a:p>
        </p:txBody>
      </p:sp>
      <p:sp>
        <p:nvSpPr>
          <p:cNvPr id="4104" name="AutoShape 25"/>
          <p:cNvSpPr>
            <a:spLocks noChangeArrowheads="1"/>
          </p:cNvSpPr>
          <p:nvPr/>
        </p:nvSpPr>
        <p:spPr bwMode="auto">
          <a:xfrm>
            <a:off x="10511368" y="1125539"/>
            <a:ext cx="385233" cy="287337"/>
          </a:xfrm>
          <a:prstGeom prst="rightArrow">
            <a:avLst>
              <a:gd name="adj1" fmla="val 50278"/>
              <a:gd name="adj2" fmla="val 60220"/>
            </a:avLst>
          </a:prstGeom>
          <a:solidFill>
            <a:srgbClr val="CC330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eaLnBrk="1" hangingPunct="1"/>
            <a:endParaRPr lang="es-MX" altLang="es-MX"/>
          </a:p>
        </p:txBody>
      </p:sp>
      <p:sp>
        <p:nvSpPr>
          <p:cNvPr id="4105" name="Rectangle 26"/>
          <p:cNvSpPr>
            <a:spLocks noChangeArrowheads="1"/>
          </p:cNvSpPr>
          <p:nvPr/>
        </p:nvSpPr>
        <p:spPr bwMode="auto">
          <a:xfrm>
            <a:off x="8550556" y="333375"/>
            <a:ext cx="1684307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1" hangingPunct="1"/>
            <a:r>
              <a:rPr lang="es-PE" altLang="es-MX" sz="2400">
                <a:solidFill>
                  <a:srgbClr val="CC3300"/>
                </a:solidFill>
                <a:latin typeface="Impact" pitchFamily="34" charset="0"/>
              </a:rPr>
              <a:t>RESULTADOS</a:t>
            </a:r>
            <a:endParaRPr lang="es-ES" altLang="es-MX" sz="2400">
              <a:solidFill>
                <a:srgbClr val="CC3300"/>
              </a:solidFill>
              <a:latin typeface="Impact" pitchFamily="34" charset="0"/>
            </a:endParaRPr>
          </a:p>
        </p:txBody>
      </p:sp>
      <p:grpSp>
        <p:nvGrpSpPr>
          <p:cNvPr id="2" name="Group 30"/>
          <p:cNvGrpSpPr>
            <a:grpSpLocks/>
          </p:cNvGrpSpPr>
          <p:nvPr/>
        </p:nvGrpSpPr>
        <p:grpSpPr bwMode="auto">
          <a:xfrm>
            <a:off x="6096000" y="2060576"/>
            <a:ext cx="575733" cy="792163"/>
            <a:chOff x="1019" y="2341"/>
            <a:chExt cx="330" cy="763"/>
          </a:xfrm>
        </p:grpSpPr>
        <p:sp>
          <p:nvSpPr>
            <p:cNvPr id="4158" name="Oval 31"/>
            <p:cNvSpPr>
              <a:spLocks noChangeArrowheads="1"/>
            </p:cNvSpPr>
            <p:nvPr/>
          </p:nvSpPr>
          <p:spPr bwMode="auto">
            <a:xfrm>
              <a:off x="1111" y="2341"/>
              <a:ext cx="181" cy="136"/>
            </a:xfrm>
            <a:prstGeom prst="ellips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1" hangingPunct="1"/>
              <a:endParaRPr lang="es-MX" altLang="es-MX"/>
            </a:p>
          </p:txBody>
        </p:sp>
        <p:sp>
          <p:nvSpPr>
            <p:cNvPr id="4159" name="Freeform 32"/>
            <p:cNvSpPr>
              <a:spLocks/>
            </p:cNvSpPr>
            <p:nvPr/>
          </p:nvSpPr>
          <p:spPr bwMode="auto">
            <a:xfrm>
              <a:off x="1099" y="2478"/>
              <a:ext cx="118" cy="626"/>
            </a:xfrm>
            <a:custGeom>
              <a:avLst/>
              <a:gdLst>
                <a:gd name="T0" fmla="*/ 103 w 118"/>
                <a:gd name="T1" fmla="*/ 0 h 626"/>
                <a:gd name="T2" fmla="*/ 106 w 118"/>
                <a:gd name="T3" fmla="*/ 258 h 626"/>
                <a:gd name="T4" fmla="*/ 32 w 118"/>
                <a:gd name="T5" fmla="*/ 391 h 626"/>
                <a:gd name="T6" fmla="*/ 58 w 118"/>
                <a:gd name="T7" fmla="*/ 546 h 626"/>
                <a:gd name="T8" fmla="*/ 0 w 118"/>
                <a:gd name="T9" fmla="*/ 626 h 6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18"/>
                <a:gd name="T16" fmla="*/ 0 h 626"/>
                <a:gd name="T17" fmla="*/ 118 w 118"/>
                <a:gd name="T18" fmla="*/ 626 h 62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18" h="626">
                  <a:moveTo>
                    <a:pt x="103" y="0"/>
                  </a:moveTo>
                  <a:cubicBezTo>
                    <a:pt x="103" y="43"/>
                    <a:pt x="118" y="193"/>
                    <a:pt x="106" y="258"/>
                  </a:cubicBezTo>
                  <a:cubicBezTo>
                    <a:pt x="94" y="323"/>
                    <a:pt x="40" y="343"/>
                    <a:pt x="32" y="391"/>
                  </a:cubicBezTo>
                  <a:cubicBezTo>
                    <a:pt x="24" y="439"/>
                    <a:pt x="63" y="507"/>
                    <a:pt x="58" y="546"/>
                  </a:cubicBezTo>
                  <a:cubicBezTo>
                    <a:pt x="53" y="585"/>
                    <a:pt x="12" y="609"/>
                    <a:pt x="0" y="626"/>
                  </a:cubicBezTo>
                </a:path>
              </a:pathLst>
            </a:custGeom>
            <a:noFill/>
            <a:ln w="28575" cmpd="sng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s-MX"/>
            </a:p>
          </p:txBody>
        </p:sp>
        <p:sp>
          <p:nvSpPr>
            <p:cNvPr id="4160" name="Freeform 33"/>
            <p:cNvSpPr>
              <a:spLocks/>
            </p:cNvSpPr>
            <p:nvPr/>
          </p:nvSpPr>
          <p:spPr bwMode="auto">
            <a:xfrm>
              <a:off x="1202" y="2750"/>
              <a:ext cx="131" cy="338"/>
            </a:xfrm>
            <a:custGeom>
              <a:avLst/>
              <a:gdLst>
                <a:gd name="T0" fmla="*/ 0 w 131"/>
                <a:gd name="T1" fmla="*/ 0 h 338"/>
                <a:gd name="T2" fmla="*/ 115 w 131"/>
                <a:gd name="T3" fmla="*/ 103 h 338"/>
                <a:gd name="T4" fmla="*/ 83 w 131"/>
                <a:gd name="T5" fmla="*/ 301 h 338"/>
                <a:gd name="T6" fmla="*/ 131 w 131"/>
                <a:gd name="T7" fmla="*/ 338 h 338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31"/>
                <a:gd name="T13" fmla="*/ 0 h 338"/>
                <a:gd name="T14" fmla="*/ 131 w 131"/>
                <a:gd name="T15" fmla="*/ 338 h 338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31" h="338">
                  <a:moveTo>
                    <a:pt x="0" y="0"/>
                  </a:moveTo>
                  <a:lnTo>
                    <a:pt x="115" y="103"/>
                  </a:lnTo>
                  <a:lnTo>
                    <a:pt x="83" y="301"/>
                  </a:lnTo>
                  <a:lnTo>
                    <a:pt x="131" y="338"/>
                  </a:lnTo>
                </a:path>
              </a:pathLst>
            </a:custGeom>
            <a:noFill/>
            <a:ln w="28575" cmpd="sng">
              <a:solidFill>
                <a:schemeClr val="tx1"/>
              </a:solidFill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s-MX"/>
            </a:p>
          </p:txBody>
        </p:sp>
        <p:sp>
          <p:nvSpPr>
            <p:cNvPr id="4161" name="Freeform 34"/>
            <p:cNvSpPr>
              <a:spLocks/>
            </p:cNvSpPr>
            <p:nvPr/>
          </p:nvSpPr>
          <p:spPr bwMode="auto">
            <a:xfrm>
              <a:off x="1019" y="2539"/>
              <a:ext cx="183" cy="69"/>
            </a:xfrm>
            <a:custGeom>
              <a:avLst/>
              <a:gdLst>
                <a:gd name="T0" fmla="*/ 0 w 183"/>
                <a:gd name="T1" fmla="*/ 0 h 69"/>
                <a:gd name="T2" fmla="*/ 53 w 183"/>
                <a:gd name="T3" fmla="*/ 69 h 69"/>
                <a:gd name="T4" fmla="*/ 122 w 183"/>
                <a:gd name="T5" fmla="*/ 64 h 69"/>
                <a:gd name="T6" fmla="*/ 183 w 183"/>
                <a:gd name="T7" fmla="*/ 29 h 6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83"/>
                <a:gd name="T13" fmla="*/ 0 h 69"/>
                <a:gd name="T14" fmla="*/ 183 w 183"/>
                <a:gd name="T15" fmla="*/ 69 h 6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83" h="69">
                  <a:moveTo>
                    <a:pt x="0" y="0"/>
                  </a:moveTo>
                  <a:lnTo>
                    <a:pt x="53" y="69"/>
                  </a:lnTo>
                  <a:lnTo>
                    <a:pt x="122" y="64"/>
                  </a:lnTo>
                  <a:lnTo>
                    <a:pt x="183" y="29"/>
                  </a:lnTo>
                </a:path>
              </a:pathLst>
            </a:custGeom>
            <a:noFill/>
            <a:ln w="28575" cmpd="sng">
              <a:solidFill>
                <a:schemeClr val="tx1"/>
              </a:solidFill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s-MX"/>
            </a:p>
          </p:txBody>
        </p:sp>
        <p:sp>
          <p:nvSpPr>
            <p:cNvPr id="4162" name="Freeform 35"/>
            <p:cNvSpPr>
              <a:spLocks/>
            </p:cNvSpPr>
            <p:nvPr/>
          </p:nvSpPr>
          <p:spPr bwMode="auto">
            <a:xfrm>
              <a:off x="1202" y="2560"/>
              <a:ext cx="147" cy="37"/>
            </a:xfrm>
            <a:custGeom>
              <a:avLst/>
              <a:gdLst>
                <a:gd name="T0" fmla="*/ 0 w 147"/>
                <a:gd name="T1" fmla="*/ 8 h 37"/>
                <a:gd name="T2" fmla="*/ 89 w 147"/>
                <a:gd name="T3" fmla="*/ 37 h 37"/>
                <a:gd name="T4" fmla="*/ 147 w 147"/>
                <a:gd name="T5" fmla="*/ 0 h 37"/>
                <a:gd name="T6" fmla="*/ 0 60000 65536"/>
                <a:gd name="T7" fmla="*/ 0 60000 65536"/>
                <a:gd name="T8" fmla="*/ 0 60000 65536"/>
                <a:gd name="T9" fmla="*/ 0 w 147"/>
                <a:gd name="T10" fmla="*/ 0 h 37"/>
                <a:gd name="T11" fmla="*/ 147 w 147"/>
                <a:gd name="T12" fmla="*/ 37 h 3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47" h="37">
                  <a:moveTo>
                    <a:pt x="0" y="8"/>
                  </a:moveTo>
                  <a:lnTo>
                    <a:pt x="89" y="37"/>
                  </a:lnTo>
                  <a:lnTo>
                    <a:pt x="147" y="0"/>
                  </a:lnTo>
                </a:path>
              </a:pathLst>
            </a:custGeom>
            <a:noFill/>
            <a:ln w="28575" cmpd="sng">
              <a:solidFill>
                <a:schemeClr val="tx1"/>
              </a:solidFill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s-MX"/>
            </a:p>
          </p:txBody>
        </p:sp>
      </p:grpSp>
      <p:sp>
        <p:nvSpPr>
          <p:cNvPr id="4107" name="Freeform 36"/>
          <p:cNvSpPr>
            <a:spLocks/>
          </p:cNvSpPr>
          <p:nvPr/>
        </p:nvSpPr>
        <p:spPr bwMode="auto">
          <a:xfrm flipV="1">
            <a:off x="5712884" y="2349500"/>
            <a:ext cx="575733" cy="71438"/>
          </a:xfrm>
          <a:custGeom>
            <a:avLst/>
            <a:gdLst>
              <a:gd name="T0" fmla="*/ 0 w 364"/>
              <a:gd name="T1" fmla="*/ 0 h 1"/>
              <a:gd name="T2" fmla="*/ 2147483647 w 364"/>
              <a:gd name="T3" fmla="*/ 0 h 1"/>
              <a:gd name="T4" fmla="*/ 0 60000 65536"/>
              <a:gd name="T5" fmla="*/ 0 60000 65536"/>
              <a:gd name="T6" fmla="*/ 0 w 364"/>
              <a:gd name="T7" fmla="*/ 0 h 1"/>
              <a:gd name="T8" fmla="*/ 364 w 364"/>
              <a:gd name="T9" fmla="*/ 1 h 1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364" h="1">
                <a:moveTo>
                  <a:pt x="0" y="0"/>
                </a:moveTo>
                <a:cubicBezTo>
                  <a:pt x="121" y="0"/>
                  <a:pt x="243" y="0"/>
                  <a:pt x="364" y="0"/>
                </a:cubicBezTo>
              </a:path>
            </a:pathLst>
          </a:custGeom>
          <a:noFill/>
          <a:ln w="76200" cmpd="sng">
            <a:solidFill>
              <a:schemeClr val="accent2"/>
            </a:solidFill>
            <a:round/>
            <a:headEnd type="none" w="med" len="med"/>
            <a:tailEnd type="triangle" w="med" len="med"/>
          </a:ln>
        </p:spPr>
        <p:txBody>
          <a:bodyPr/>
          <a:lstStyle/>
          <a:p>
            <a:endParaRPr lang="es-MX"/>
          </a:p>
        </p:txBody>
      </p:sp>
      <p:sp>
        <p:nvSpPr>
          <p:cNvPr id="4108" name="Freeform 37"/>
          <p:cNvSpPr>
            <a:spLocks/>
          </p:cNvSpPr>
          <p:nvPr/>
        </p:nvSpPr>
        <p:spPr bwMode="auto">
          <a:xfrm>
            <a:off x="6383867" y="1268414"/>
            <a:ext cx="840317" cy="1152525"/>
          </a:xfrm>
          <a:custGeom>
            <a:avLst/>
            <a:gdLst>
              <a:gd name="T0" fmla="*/ 2147483647 w 512"/>
              <a:gd name="T1" fmla="*/ 2147483647 h 1098"/>
              <a:gd name="T2" fmla="*/ 2147483647 w 512"/>
              <a:gd name="T3" fmla="*/ 2147483647 h 1098"/>
              <a:gd name="T4" fmla="*/ 2147483647 w 512"/>
              <a:gd name="T5" fmla="*/ 2147483647 h 1098"/>
              <a:gd name="T6" fmla="*/ 2147483647 w 512"/>
              <a:gd name="T7" fmla="*/ 2147483647 h 1098"/>
              <a:gd name="T8" fmla="*/ 0 60000 65536"/>
              <a:gd name="T9" fmla="*/ 0 60000 65536"/>
              <a:gd name="T10" fmla="*/ 0 60000 65536"/>
              <a:gd name="T11" fmla="*/ 0 60000 65536"/>
              <a:gd name="T12" fmla="*/ 0 w 512"/>
              <a:gd name="T13" fmla="*/ 0 h 1098"/>
              <a:gd name="T14" fmla="*/ 512 w 512"/>
              <a:gd name="T15" fmla="*/ 1098 h 1098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512" h="1098">
                <a:moveTo>
                  <a:pt x="66" y="1083"/>
                </a:moveTo>
                <a:cubicBezTo>
                  <a:pt x="57" y="1060"/>
                  <a:pt x="416" y="1098"/>
                  <a:pt x="408" y="942"/>
                </a:cubicBezTo>
                <a:cubicBezTo>
                  <a:pt x="400" y="786"/>
                  <a:pt x="0" y="296"/>
                  <a:pt x="17" y="148"/>
                </a:cubicBezTo>
                <a:cubicBezTo>
                  <a:pt x="34" y="0"/>
                  <a:pt x="409" y="72"/>
                  <a:pt x="512" y="52"/>
                </a:cubicBezTo>
              </a:path>
            </a:pathLst>
          </a:custGeom>
          <a:noFill/>
          <a:ln w="76200" cmpd="sng">
            <a:solidFill>
              <a:schemeClr val="accent2"/>
            </a:solidFill>
            <a:round/>
            <a:headEnd type="none" w="med" len="med"/>
            <a:tailEnd type="triangle" w="med" len="med"/>
          </a:ln>
        </p:spPr>
        <p:txBody>
          <a:bodyPr/>
          <a:lstStyle/>
          <a:p>
            <a:endParaRPr lang="es-MX"/>
          </a:p>
        </p:txBody>
      </p:sp>
      <p:sp>
        <p:nvSpPr>
          <p:cNvPr id="4109" name="AutoShape 12"/>
          <p:cNvSpPr>
            <a:spLocks noChangeArrowheads="1"/>
          </p:cNvSpPr>
          <p:nvPr/>
        </p:nvSpPr>
        <p:spPr bwMode="auto">
          <a:xfrm>
            <a:off x="912284" y="1916114"/>
            <a:ext cx="4800600" cy="936625"/>
          </a:xfrm>
          <a:prstGeom prst="roundRect">
            <a:avLst>
              <a:gd name="adj" fmla="val 7435"/>
            </a:avLst>
          </a:prstGeom>
          <a:solidFill>
            <a:srgbClr val="FFFF99"/>
          </a:solidFill>
          <a:ln w="9525">
            <a:solidFill>
              <a:srgbClr val="CC6600"/>
            </a:solidFill>
            <a:round/>
            <a:headEnd/>
            <a:tailEnd/>
          </a:ln>
        </p:spPr>
        <p:txBody>
          <a:bodyPr wrap="none" anchor="ctr"/>
          <a:lstStyle/>
          <a:p>
            <a:pPr eaLnBrk="1" hangingPunct="1"/>
            <a:endParaRPr lang="es-MX" altLang="es-MX"/>
          </a:p>
        </p:txBody>
      </p:sp>
      <p:sp>
        <p:nvSpPr>
          <p:cNvPr id="4110" name="Rectangle 13"/>
          <p:cNvSpPr>
            <a:spLocks noChangeArrowheads="1"/>
          </p:cNvSpPr>
          <p:nvPr/>
        </p:nvSpPr>
        <p:spPr bwMode="auto">
          <a:xfrm>
            <a:off x="1009651" y="2000251"/>
            <a:ext cx="1149349" cy="779463"/>
          </a:xfrm>
          <a:prstGeom prst="rect">
            <a:avLst/>
          </a:prstGeom>
          <a:solidFill>
            <a:schemeClr val="bg1"/>
          </a:solidFill>
          <a:ln w="9525" algn="ctr">
            <a:solidFill>
              <a:srgbClr val="CC33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1" hangingPunct="1"/>
            <a:r>
              <a:rPr lang="es-ES" altLang="es-MX" sz="1600" b="1">
                <a:solidFill>
                  <a:srgbClr val="990000"/>
                </a:solidFill>
                <a:latin typeface="Arial Narrow" pitchFamily="34" charset="0"/>
              </a:rPr>
              <a:t>Insumos</a:t>
            </a:r>
          </a:p>
        </p:txBody>
      </p:sp>
      <p:sp>
        <p:nvSpPr>
          <p:cNvPr id="4111" name="Rectangle 14"/>
          <p:cNvSpPr>
            <a:spLocks noChangeArrowheads="1"/>
          </p:cNvSpPr>
          <p:nvPr/>
        </p:nvSpPr>
        <p:spPr bwMode="auto">
          <a:xfrm>
            <a:off x="2544233" y="2000251"/>
            <a:ext cx="1432984" cy="779463"/>
          </a:xfrm>
          <a:prstGeom prst="rect">
            <a:avLst/>
          </a:prstGeom>
          <a:solidFill>
            <a:schemeClr val="bg1"/>
          </a:solidFill>
          <a:ln w="9525" algn="ctr">
            <a:solidFill>
              <a:srgbClr val="CC33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/>
            <a:r>
              <a:rPr lang="es-ES" altLang="es-MX" sz="1600" b="1">
                <a:solidFill>
                  <a:srgbClr val="990000"/>
                </a:solidFill>
                <a:latin typeface="Arial Narrow" pitchFamily="34" charset="0"/>
              </a:rPr>
              <a:t>Actividades</a:t>
            </a:r>
          </a:p>
          <a:p>
            <a:pPr algn="ctr" eaLnBrk="1" hangingPunct="1"/>
            <a:r>
              <a:rPr lang="es-ES" altLang="es-MX" sz="1600" b="1">
                <a:solidFill>
                  <a:srgbClr val="990000"/>
                </a:solidFill>
                <a:latin typeface="Arial Narrow" pitchFamily="34" charset="0"/>
              </a:rPr>
              <a:t>Procesos</a:t>
            </a:r>
          </a:p>
        </p:txBody>
      </p:sp>
      <p:sp>
        <p:nvSpPr>
          <p:cNvPr id="4112" name="Rectangle 15"/>
          <p:cNvSpPr>
            <a:spLocks noChangeArrowheads="1"/>
          </p:cNvSpPr>
          <p:nvPr/>
        </p:nvSpPr>
        <p:spPr bwMode="auto">
          <a:xfrm>
            <a:off x="4368800" y="2000251"/>
            <a:ext cx="1246717" cy="779463"/>
          </a:xfrm>
          <a:prstGeom prst="rect">
            <a:avLst/>
          </a:prstGeom>
          <a:solidFill>
            <a:schemeClr val="bg1"/>
          </a:solidFill>
          <a:ln w="9525" algn="ctr">
            <a:solidFill>
              <a:srgbClr val="CC33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1" hangingPunct="1"/>
            <a:r>
              <a:rPr lang="es-ES" altLang="es-MX" sz="1600" b="1">
                <a:solidFill>
                  <a:srgbClr val="990000"/>
                </a:solidFill>
                <a:latin typeface="Arial Narrow" pitchFamily="34" charset="0"/>
              </a:rPr>
              <a:t>Productos</a:t>
            </a:r>
          </a:p>
        </p:txBody>
      </p:sp>
      <p:sp>
        <p:nvSpPr>
          <p:cNvPr id="4113" name="AutoShape 16"/>
          <p:cNvSpPr>
            <a:spLocks noChangeArrowheads="1"/>
          </p:cNvSpPr>
          <p:nvPr/>
        </p:nvSpPr>
        <p:spPr bwMode="auto">
          <a:xfrm>
            <a:off x="2159001" y="2276475"/>
            <a:ext cx="385233" cy="287338"/>
          </a:xfrm>
          <a:prstGeom prst="rightArrow">
            <a:avLst>
              <a:gd name="adj1" fmla="val 50278"/>
              <a:gd name="adj2" fmla="val 60220"/>
            </a:avLst>
          </a:prstGeom>
          <a:solidFill>
            <a:schemeClr val="bg2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eaLnBrk="1" hangingPunct="1"/>
            <a:endParaRPr lang="es-MX" altLang="es-MX"/>
          </a:p>
        </p:txBody>
      </p:sp>
      <p:sp>
        <p:nvSpPr>
          <p:cNvPr id="4114" name="Freeform 44"/>
          <p:cNvSpPr>
            <a:spLocks/>
          </p:cNvSpPr>
          <p:nvPr/>
        </p:nvSpPr>
        <p:spPr bwMode="auto">
          <a:xfrm>
            <a:off x="814917" y="1844675"/>
            <a:ext cx="3361267" cy="1079500"/>
          </a:xfrm>
          <a:custGeom>
            <a:avLst/>
            <a:gdLst>
              <a:gd name="T0" fmla="*/ 0 w 1633"/>
              <a:gd name="T1" fmla="*/ 0 h 680"/>
              <a:gd name="T2" fmla="*/ 2147483647 w 1633"/>
              <a:gd name="T3" fmla="*/ 0 h 680"/>
              <a:gd name="T4" fmla="*/ 2147483647 w 1633"/>
              <a:gd name="T5" fmla="*/ 2147483647 h 680"/>
              <a:gd name="T6" fmla="*/ 2147483647 w 1633"/>
              <a:gd name="T7" fmla="*/ 2147483647 h 680"/>
              <a:gd name="T8" fmla="*/ 2147483647 w 1633"/>
              <a:gd name="T9" fmla="*/ 2147483647 h 680"/>
              <a:gd name="T10" fmla="*/ 2147483647 w 1633"/>
              <a:gd name="T11" fmla="*/ 2147483647 h 680"/>
              <a:gd name="T12" fmla="*/ 2147483647 w 1633"/>
              <a:gd name="T13" fmla="*/ 2147483647 h 680"/>
              <a:gd name="T14" fmla="*/ 2147483647 w 1633"/>
              <a:gd name="T15" fmla="*/ 2147483647 h 680"/>
              <a:gd name="T16" fmla="*/ 2147483647 w 1633"/>
              <a:gd name="T17" fmla="*/ 2147483647 h 680"/>
              <a:gd name="T18" fmla="*/ 2147483647 w 1633"/>
              <a:gd name="T19" fmla="*/ 2147483647 h 680"/>
              <a:gd name="T20" fmla="*/ 2147483647 w 1633"/>
              <a:gd name="T21" fmla="*/ 2147483647 h 680"/>
              <a:gd name="T22" fmla="*/ 0 w 1633"/>
              <a:gd name="T23" fmla="*/ 2147483647 h 680"/>
              <a:gd name="T24" fmla="*/ 0 w 1633"/>
              <a:gd name="T25" fmla="*/ 0 h 680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1633"/>
              <a:gd name="T40" fmla="*/ 0 h 680"/>
              <a:gd name="T41" fmla="*/ 1633 w 1633"/>
              <a:gd name="T42" fmla="*/ 680 h 680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1633" h="680">
                <a:moveTo>
                  <a:pt x="0" y="0"/>
                </a:moveTo>
                <a:lnTo>
                  <a:pt x="1588" y="0"/>
                </a:lnTo>
                <a:lnTo>
                  <a:pt x="1633" y="91"/>
                </a:lnTo>
                <a:lnTo>
                  <a:pt x="1588" y="181"/>
                </a:lnTo>
                <a:lnTo>
                  <a:pt x="1633" y="227"/>
                </a:lnTo>
                <a:lnTo>
                  <a:pt x="1543" y="317"/>
                </a:lnTo>
                <a:lnTo>
                  <a:pt x="1633" y="408"/>
                </a:lnTo>
                <a:lnTo>
                  <a:pt x="1543" y="499"/>
                </a:lnTo>
                <a:lnTo>
                  <a:pt x="1633" y="544"/>
                </a:lnTo>
                <a:lnTo>
                  <a:pt x="1543" y="590"/>
                </a:lnTo>
                <a:lnTo>
                  <a:pt x="1588" y="680"/>
                </a:lnTo>
                <a:lnTo>
                  <a:pt x="0" y="680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s-MX"/>
          </a:p>
        </p:txBody>
      </p:sp>
      <p:sp>
        <p:nvSpPr>
          <p:cNvPr id="4115" name="AutoShape 38"/>
          <p:cNvSpPr>
            <a:spLocks noChangeArrowheads="1"/>
          </p:cNvSpPr>
          <p:nvPr/>
        </p:nvSpPr>
        <p:spPr bwMode="auto">
          <a:xfrm>
            <a:off x="143933" y="3571876"/>
            <a:ext cx="4800600" cy="936625"/>
          </a:xfrm>
          <a:prstGeom prst="roundRect">
            <a:avLst>
              <a:gd name="adj" fmla="val 7435"/>
            </a:avLst>
          </a:prstGeom>
          <a:solidFill>
            <a:srgbClr val="FFFF99"/>
          </a:solidFill>
          <a:ln w="9525">
            <a:solidFill>
              <a:srgbClr val="CC6600"/>
            </a:solidFill>
            <a:round/>
            <a:headEnd/>
            <a:tailEnd/>
          </a:ln>
        </p:spPr>
        <p:txBody>
          <a:bodyPr wrap="none" anchor="ctr"/>
          <a:lstStyle/>
          <a:p>
            <a:pPr eaLnBrk="1" hangingPunct="1"/>
            <a:endParaRPr lang="es-MX" altLang="es-MX"/>
          </a:p>
        </p:txBody>
      </p:sp>
      <p:sp>
        <p:nvSpPr>
          <p:cNvPr id="4116" name="Rectangle 39"/>
          <p:cNvSpPr>
            <a:spLocks noChangeArrowheads="1"/>
          </p:cNvSpPr>
          <p:nvPr/>
        </p:nvSpPr>
        <p:spPr bwMode="auto">
          <a:xfrm>
            <a:off x="241301" y="3656013"/>
            <a:ext cx="1149351" cy="779462"/>
          </a:xfrm>
          <a:prstGeom prst="rect">
            <a:avLst/>
          </a:prstGeom>
          <a:solidFill>
            <a:schemeClr val="bg1"/>
          </a:solidFill>
          <a:ln w="9525" algn="ctr">
            <a:solidFill>
              <a:srgbClr val="CC33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1" hangingPunct="1"/>
            <a:r>
              <a:rPr lang="es-ES" altLang="es-MX" sz="1600" b="1">
                <a:solidFill>
                  <a:srgbClr val="990000"/>
                </a:solidFill>
                <a:latin typeface="Arial Narrow" pitchFamily="34" charset="0"/>
              </a:rPr>
              <a:t>Insumos</a:t>
            </a:r>
          </a:p>
        </p:txBody>
      </p:sp>
      <p:sp>
        <p:nvSpPr>
          <p:cNvPr id="4117" name="Rectangle 40"/>
          <p:cNvSpPr>
            <a:spLocks noChangeArrowheads="1"/>
          </p:cNvSpPr>
          <p:nvPr/>
        </p:nvSpPr>
        <p:spPr bwMode="auto">
          <a:xfrm>
            <a:off x="1775885" y="3656013"/>
            <a:ext cx="1432983" cy="779462"/>
          </a:xfrm>
          <a:prstGeom prst="rect">
            <a:avLst/>
          </a:prstGeom>
          <a:solidFill>
            <a:schemeClr val="bg1"/>
          </a:solidFill>
          <a:ln w="9525" algn="ctr">
            <a:solidFill>
              <a:srgbClr val="CC33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/>
            <a:r>
              <a:rPr lang="es-ES" altLang="es-MX" sz="1600" b="1">
                <a:solidFill>
                  <a:srgbClr val="990000"/>
                </a:solidFill>
                <a:latin typeface="Arial Narrow" pitchFamily="34" charset="0"/>
              </a:rPr>
              <a:t>Actividades</a:t>
            </a:r>
          </a:p>
          <a:p>
            <a:pPr algn="ctr" eaLnBrk="1" hangingPunct="1"/>
            <a:r>
              <a:rPr lang="es-ES" altLang="es-MX" sz="1600" b="1">
                <a:solidFill>
                  <a:srgbClr val="990000"/>
                </a:solidFill>
                <a:latin typeface="Arial Narrow" pitchFamily="34" charset="0"/>
              </a:rPr>
              <a:t>Procesos</a:t>
            </a:r>
          </a:p>
        </p:txBody>
      </p:sp>
      <p:sp>
        <p:nvSpPr>
          <p:cNvPr id="4118" name="Rectangle 41"/>
          <p:cNvSpPr>
            <a:spLocks noChangeArrowheads="1"/>
          </p:cNvSpPr>
          <p:nvPr/>
        </p:nvSpPr>
        <p:spPr bwMode="auto">
          <a:xfrm>
            <a:off x="3600451" y="3656013"/>
            <a:ext cx="1246716" cy="779462"/>
          </a:xfrm>
          <a:prstGeom prst="rect">
            <a:avLst/>
          </a:prstGeom>
          <a:solidFill>
            <a:schemeClr val="bg1"/>
          </a:solidFill>
          <a:ln w="9525" algn="ctr">
            <a:solidFill>
              <a:srgbClr val="CC33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1" hangingPunct="1"/>
            <a:r>
              <a:rPr lang="es-ES" altLang="es-MX" sz="1600" b="1">
                <a:solidFill>
                  <a:srgbClr val="990000"/>
                </a:solidFill>
                <a:latin typeface="Arial Narrow" pitchFamily="34" charset="0"/>
              </a:rPr>
              <a:t>Productos</a:t>
            </a:r>
          </a:p>
        </p:txBody>
      </p:sp>
      <p:sp>
        <p:nvSpPr>
          <p:cNvPr id="4119" name="Freeform 45"/>
          <p:cNvSpPr>
            <a:spLocks/>
          </p:cNvSpPr>
          <p:nvPr/>
        </p:nvSpPr>
        <p:spPr bwMode="auto">
          <a:xfrm flipH="1">
            <a:off x="3503084" y="3500438"/>
            <a:ext cx="1919816" cy="1079500"/>
          </a:xfrm>
          <a:custGeom>
            <a:avLst/>
            <a:gdLst>
              <a:gd name="T0" fmla="*/ 0 w 1633"/>
              <a:gd name="T1" fmla="*/ 0 h 680"/>
              <a:gd name="T2" fmla="*/ 2147483647 w 1633"/>
              <a:gd name="T3" fmla="*/ 0 h 680"/>
              <a:gd name="T4" fmla="*/ 2147483647 w 1633"/>
              <a:gd name="T5" fmla="*/ 2147483647 h 680"/>
              <a:gd name="T6" fmla="*/ 2147483647 w 1633"/>
              <a:gd name="T7" fmla="*/ 2147483647 h 680"/>
              <a:gd name="T8" fmla="*/ 2147483647 w 1633"/>
              <a:gd name="T9" fmla="*/ 2147483647 h 680"/>
              <a:gd name="T10" fmla="*/ 2147483647 w 1633"/>
              <a:gd name="T11" fmla="*/ 2147483647 h 680"/>
              <a:gd name="T12" fmla="*/ 2147483647 w 1633"/>
              <a:gd name="T13" fmla="*/ 2147483647 h 680"/>
              <a:gd name="T14" fmla="*/ 2147483647 w 1633"/>
              <a:gd name="T15" fmla="*/ 2147483647 h 680"/>
              <a:gd name="T16" fmla="*/ 2147483647 w 1633"/>
              <a:gd name="T17" fmla="*/ 2147483647 h 680"/>
              <a:gd name="T18" fmla="*/ 2147483647 w 1633"/>
              <a:gd name="T19" fmla="*/ 2147483647 h 680"/>
              <a:gd name="T20" fmla="*/ 2147483647 w 1633"/>
              <a:gd name="T21" fmla="*/ 2147483647 h 680"/>
              <a:gd name="T22" fmla="*/ 0 w 1633"/>
              <a:gd name="T23" fmla="*/ 2147483647 h 680"/>
              <a:gd name="T24" fmla="*/ 0 w 1633"/>
              <a:gd name="T25" fmla="*/ 0 h 680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1633"/>
              <a:gd name="T40" fmla="*/ 0 h 680"/>
              <a:gd name="T41" fmla="*/ 1633 w 1633"/>
              <a:gd name="T42" fmla="*/ 680 h 680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1633" h="680">
                <a:moveTo>
                  <a:pt x="0" y="0"/>
                </a:moveTo>
                <a:lnTo>
                  <a:pt x="1588" y="0"/>
                </a:lnTo>
                <a:lnTo>
                  <a:pt x="1633" y="91"/>
                </a:lnTo>
                <a:lnTo>
                  <a:pt x="1588" y="181"/>
                </a:lnTo>
                <a:lnTo>
                  <a:pt x="1633" y="227"/>
                </a:lnTo>
                <a:lnTo>
                  <a:pt x="1543" y="317"/>
                </a:lnTo>
                <a:lnTo>
                  <a:pt x="1633" y="408"/>
                </a:lnTo>
                <a:lnTo>
                  <a:pt x="1543" y="499"/>
                </a:lnTo>
                <a:lnTo>
                  <a:pt x="1633" y="544"/>
                </a:lnTo>
                <a:lnTo>
                  <a:pt x="1543" y="590"/>
                </a:lnTo>
                <a:lnTo>
                  <a:pt x="1588" y="680"/>
                </a:lnTo>
                <a:lnTo>
                  <a:pt x="0" y="680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 w="952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s-MX"/>
          </a:p>
        </p:txBody>
      </p:sp>
      <p:grpSp>
        <p:nvGrpSpPr>
          <p:cNvPr id="3" name="Group 48"/>
          <p:cNvGrpSpPr>
            <a:grpSpLocks/>
          </p:cNvGrpSpPr>
          <p:nvPr/>
        </p:nvGrpSpPr>
        <p:grpSpPr bwMode="auto">
          <a:xfrm>
            <a:off x="3888318" y="3644901"/>
            <a:ext cx="768349" cy="720725"/>
            <a:chOff x="521" y="3067"/>
            <a:chExt cx="318" cy="272"/>
          </a:xfrm>
        </p:grpSpPr>
        <p:sp>
          <p:nvSpPr>
            <p:cNvPr id="5180" name="AutoShape 49"/>
            <p:cNvSpPr>
              <a:spLocks noChangeArrowheads="1"/>
            </p:cNvSpPr>
            <p:nvPr/>
          </p:nvSpPr>
          <p:spPr bwMode="auto">
            <a:xfrm>
              <a:off x="521" y="3067"/>
              <a:ext cx="318" cy="136"/>
            </a:xfrm>
            <a:prstGeom prst="triangle">
              <a:avLst>
                <a:gd name="adj" fmla="val 50000"/>
              </a:avLst>
            </a:prstGeom>
            <a:noFill/>
            <a:ln w="38100">
              <a:solidFill>
                <a:schemeClr val="bg1">
                  <a:lumMod val="65000"/>
                </a:schemeClr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1" hangingPunct="1">
                <a:defRPr/>
              </a:pPr>
              <a:endParaRPr lang="es-MX" altLang="es-MX"/>
            </a:p>
          </p:txBody>
        </p:sp>
        <p:sp>
          <p:nvSpPr>
            <p:cNvPr id="5181" name="Rectangle 50"/>
            <p:cNvSpPr>
              <a:spLocks noChangeArrowheads="1"/>
            </p:cNvSpPr>
            <p:nvPr/>
          </p:nvSpPr>
          <p:spPr bwMode="auto">
            <a:xfrm>
              <a:off x="567" y="3203"/>
              <a:ext cx="223" cy="136"/>
            </a:xfrm>
            <a:prstGeom prst="rect">
              <a:avLst/>
            </a:prstGeom>
            <a:noFill/>
            <a:ln w="38100">
              <a:solidFill>
                <a:schemeClr val="bg1">
                  <a:lumMod val="65000"/>
                </a:schemeClr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1" hangingPunct="1">
                <a:defRPr/>
              </a:pPr>
              <a:endParaRPr lang="es-MX" altLang="es-MX"/>
            </a:p>
          </p:txBody>
        </p:sp>
      </p:grpSp>
      <p:sp>
        <p:nvSpPr>
          <p:cNvPr id="4121" name="Text Box 51"/>
          <p:cNvSpPr txBox="1">
            <a:spLocks noChangeArrowheads="1"/>
          </p:cNvSpPr>
          <p:nvPr/>
        </p:nvSpPr>
        <p:spPr bwMode="auto">
          <a:xfrm>
            <a:off x="5951007" y="2781301"/>
            <a:ext cx="952504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1" hangingPunct="1"/>
            <a:r>
              <a:rPr lang="en-US" altLang="es-MX" sz="1400">
                <a:latin typeface="Arial Narrow" pitchFamily="34" charset="0"/>
              </a:rPr>
              <a:t>Beneficiario</a:t>
            </a:r>
          </a:p>
          <a:p>
            <a:pPr algn="ctr" eaLnBrk="1" hangingPunct="1"/>
            <a:r>
              <a:rPr lang="en-US" altLang="es-MX" sz="1400">
                <a:latin typeface="Arial Narrow" pitchFamily="34" charset="0"/>
              </a:rPr>
              <a:t>Directo</a:t>
            </a:r>
          </a:p>
        </p:txBody>
      </p:sp>
      <p:sp>
        <p:nvSpPr>
          <p:cNvPr id="4122" name="Text Box 52"/>
          <p:cNvSpPr txBox="1">
            <a:spLocks noChangeArrowheads="1"/>
          </p:cNvSpPr>
          <p:nvPr/>
        </p:nvSpPr>
        <p:spPr bwMode="auto">
          <a:xfrm>
            <a:off x="3938349" y="4365626"/>
            <a:ext cx="782586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1" hangingPunct="1"/>
            <a:r>
              <a:rPr lang="es-PE" altLang="es-MX" sz="1400">
                <a:latin typeface="Arial Narrow" pitchFamily="34" charset="0"/>
              </a:rPr>
              <a:t>Punto de</a:t>
            </a:r>
          </a:p>
          <a:p>
            <a:pPr algn="ctr" eaLnBrk="1" hangingPunct="1"/>
            <a:r>
              <a:rPr lang="es-PE" altLang="es-MX" sz="1400">
                <a:latin typeface="Arial Narrow" pitchFamily="34" charset="0"/>
              </a:rPr>
              <a:t>atención </a:t>
            </a:r>
          </a:p>
        </p:txBody>
      </p:sp>
      <p:sp>
        <p:nvSpPr>
          <p:cNvPr id="5147" name="Freeform 53"/>
          <p:cNvSpPr>
            <a:spLocks/>
          </p:cNvSpPr>
          <p:nvPr/>
        </p:nvSpPr>
        <p:spPr bwMode="auto">
          <a:xfrm>
            <a:off x="3297767" y="2298701"/>
            <a:ext cx="2008717" cy="1889125"/>
          </a:xfrm>
          <a:custGeom>
            <a:avLst/>
            <a:gdLst>
              <a:gd name="T0" fmla="*/ 2147483646 w 949"/>
              <a:gd name="T1" fmla="*/ 2147483646 h 1190"/>
              <a:gd name="T2" fmla="*/ 2147483646 w 949"/>
              <a:gd name="T3" fmla="*/ 2147483646 h 1190"/>
              <a:gd name="T4" fmla="*/ 2147483646 w 949"/>
              <a:gd name="T5" fmla="*/ 2147483646 h 1190"/>
              <a:gd name="T6" fmla="*/ 2147483646 w 949"/>
              <a:gd name="T7" fmla="*/ 2147483646 h 1190"/>
              <a:gd name="T8" fmla="*/ 0 60000 65536"/>
              <a:gd name="T9" fmla="*/ 0 60000 65536"/>
              <a:gd name="T10" fmla="*/ 0 60000 65536"/>
              <a:gd name="T11" fmla="*/ 0 60000 65536"/>
              <a:gd name="T12" fmla="*/ 0 w 949"/>
              <a:gd name="T13" fmla="*/ 0 h 1190"/>
              <a:gd name="T14" fmla="*/ 949 w 949"/>
              <a:gd name="T15" fmla="*/ 1190 h 119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9" h="1190">
                <a:moveTo>
                  <a:pt x="602" y="1156"/>
                </a:moveTo>
                <a:cubicBezTo>
                  <a:pt x="595" y="1141"/>
                  <a:pt x="949" y="1190"/>
                  <a:pt x="860" y="1024"/>
                </a:cubicBezTo>
                <a:cubicBezTo>
                  <a:pt x="771" y="858"/>
                  <a:pt x="134" y="320"/>
                  <a:pt x="67" y="160"/>
                </a:cubicBezTo>
                <a:cubicBezTo>
                  <a:pt x="0" y="0"/>
                  <a:pt x="377" y="83"/>
                  <a:pt x="458" y="63"/>
                </a:cubicBezTo>
              </a:path>
            </a:pathLst>
          </a:custGeom>
          <a:noFill/>
          <a:ln w="76200" cmpd="sng">
            <a:solidFill>
              <a:schemeClr val="bg1">
                <a:lumMod val="65000"/>
              </a:schemeClr>
            </a:solidFill>
            <a:round/>
            <a:headEnd type="none" w="med" len="med"/>
            <a:tailEnd type="triangle" w="med" len="med"/>
          </a:ln>
        </p:spPr>
        <p:txBody>
          <a:bodyPr/>
          <a:lstStyle/>
          <a:p>
            <a:pPr>
              <a:defRPr/>
            </a:pPr>
            <a:endParaRPr lang="es-MX"/>
          </a:p>
        </p:txBody>
      </p:sp>
      <p:sp>
        <p:nvSpPr>
          <p:cNvPr id="4124" name="Freeform 54"/>
          <p:cNvSpPr>
            <a:spLocks/>
          </p:cNvSpPr>
          <p:nvPr/>
        </p:nvSpPr>
        <p:spPr bwMode="auto">
          <a:xfrm>
            <a:off x="46567" y="3502025"/>
            <a:ext cx="1441451" cy="1079500"/>
          </a:xfrm>
          <a:custGeom>
            <a:avLst/>
            <a:gdLst>
              <a:gd name="T0" fmla="*/ 0 w 1633"/>
              <a:gd name="T1" fmla="*/ 0 h 680"/>
              <a:gd name="T2" fmla="*/ 2147483647 w 1633"/>
              <a:gd name="T3" fmla="*/ 0 h 680"/>
              <a:gd name="T4" fmla="*/ 2147483647 w 1633"/>
              <a:gd name="T5" fmla="*/ 2147483647 h 680"/>
              <a:gd name="T6" fmla="*/ 2147483647 w 1633"/>
              <a:gd name="T7" fmla="*/ 2147483647 h 680"/>
              <a:gd name="T8" fmla="*/ 2147483647 w 1633"/>
              <a:gd name="T9" fmla="*/ 2147483647 h 680"/>
              <a:gd name="T10" fmla="*/ 2147483647 w 1633"/>
              <a:gd name="T11" fmla="*/ 2147483647 h 680"/>
              <a:gd name="T12" fmla="*/ 2147483647 w 1633"/>
              <a:gd name="T13" fmla="*/ 2147483647 h 680"/>
              <a:gd name="T14" fmla="*/ 2147483647 w 1633"/>
              <a:gd name="T15" fmla="*/ 2147483647 h 680"/>
              <a:gd name="T16" fmla="*/ 2147483647 w 1633"/>
              <a:gd name="T17" fmla="*/ 2147483647 h 680"/>
              <a:gd name="T18" fmla="*/ 2147483647 w 1633"/>
              <a:gd name="T19" fmla="*/ 2147483647 h 680"/>
              <a:gd name="T20" fmla="*/ 2147483647 w 1633"/>
              <a:gd name="T21" fmla="*/ 2147483647 h 680"/>
              <a:gd name="T22" fmla="*/ 0 w 1633"/>
              <a:gd name="T23" fmla="*/ 2147483647 h 680"/>
              <a:gd name="T24" fmla="*/ 0 w 1633"/>
              <a:gd name="T25" fmla="*/ 0 h 680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1633"/>
              <a:gd name="T40" fmla="*/ 0 h 680"/>
              <a:gd name="T41" fmla="*/ 1633 w 1633"/>
              <a:gd name="T42" fmla="*/ 680 h 680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1633" h="680">
                <a:moveTo>
                  <a:pt x="0" y="0"/>
                </a:moveTo>
                <a:lnTo>
                  <a:pt x="1588" y="0"/>
                </a:lnTo>
                <a:lnTo>
                  <a:pt x="1633" y="91"/>
                </a:lnTo>
                <a:lnTo>
                  <a:pt x="1588" y="181"/>
                </a:lnTo>
                <a:lnTo>
                  <a:pt x="1633" y="227"/>
                </a:lnTo>
                <a:lnTo>
                  <a:pt x="1543" y="317"/>
                </a:lnTo>
                <a:lnTo>
                  <a:pt x="1633" y="408"/>
                </a:lnTo>
                <a:lnTo>
                  <a:pt x="1543" y="499"/>
                </a:lnTo>
                <a:lnTo>
                  <a:pt x="1633" y="544"/>
                </a:lnTo>
                <a:lnTo>
                  <a:pt x="1543" y="590"/>
                </a:lnTo>
                <a:lnTo>
                  <a:pt x="1588" y="680"/>
                </a:lnTo>
                <a:lnTo>
                  <a:pt x="0" y="680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s-MX"/>
          </a:p>
        </p:txBody>
      </p:sp>
      <p:sp>
        <p:nvSpPr>
          <p:cNvPr id="4125" name="AutoShape 56"/>
          <p:cNvSpPr>
            <a:spLocks noChangeArrowheads="1"/>
          </p:cNvSpPr>
          <p:nvPr/>
        </p:nvSpPr>
        <p:spPr bwMode="auto">
          <a:xfrm>
            <a:off x="143933" y="5445126"/>
            <a:ext cx="4800600" cy="936625"/>
          </a:xfrm>
          <a:prstGeom prst="roundRect">
            <a:avLst>
              <a:gd name="adj" fmla="val 7435"/>
            </a:avLst>
          </a:prstGeom>
          <a:solidFill>
            <a:srgbClr val="FFFF99"/>
          </a:solidFill>
          <a:ln w="9525">
            <a:solidFill>
              <a:srgbClr val="CC6600"/>
            </a:solidFill>
            <a:round/>
            <a:headEnd/>
            <a:tailEnd/>
          </a:ln>
        </p:spPr>
        <p:txBody>
          <a:bodyPr wrap="none" anchor="ctr"/>
          <a:lstStyle/>
          <a:p>
            <a:pPr eaLnBrk="1" hangingPunct="1"/>
            <a:endParaRPr lang="es-MX" altLang="es-MX"/>
          </a:p>
        </p:txBody>
      </p:sp>
      <p:sp>
        <p:nvSpPr>
          <p:cNvPr id="4126" name="Rectangle 57"/>
          <p:cNvSpPr>
            <a:spLocks noChangeArrowheads="1"/>
          </p:cNvSpPr>
          <p:nvPr/>
        </p:nvSpPr>
        <p:spPr bwMode="auto">
          <a:xfrm>
            <a:off x="241301" y="5529263"/>
            <a:ext cx="1149351" cy="779462"/>
          </a:xfrm>
          <a:prstGeom prst="rect">
            <a:avLst/>
          </a:prstGeom>
          <a:solidFill>
            <a:schemeClr val="bg1"/>
          </a:solidFill>
          <a:ln w="9525" algn="ctr">
            <a:solidFill>
              <a:srgbClr val="CC33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1" hangingPunct="1"/>
            <a:r>
              <a:rPr lang="es-ES" altLang="es-MX" sz="1600" b="1">
                <a:solidFill>
                  <a:srgbClr val="990000"/>
                </a:solidFill>
                <a:latin typeface="Arial Narrow" pitchFamily="34" charset="0"/>
              </a:rPr>
              <a:t>Insumos</a:t>
            </a:r>
          </a:p>
        </p:txBody>
      </p:sp>
      <p:sp>
        <p:nvSpPr>
          <p:cNvPr id="4127" name="Rectangle 58"/>
          <p:cNvSpPr>
            <a:spLocks noChangeArrowheads="1"/>
          </p:cNvSpPr>
          <p:nvPr/>
        </p:nvSpPr>
        <p:spPr bwMode="auto">
          <a:xfrm>
            <a:off x="1775885" y="5529263"/>
            <a:ext cx="1432983" cy="779462"/>
          </a:xfrm>
          <a:prstGeom prst="rect">
            <a:avLst/>
          </a:prstGeom>
          <a:solidFill>
            <a:schemeClr val="bg1"/>
          </a:solidFill>
          <a:ln w="9525" algn="ctr">
            <a:solidFill>
              <a:srgbClr val="CC33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/>
            <a:r>
              <a:rPr lang="es-ES" altLang="es-MX" sz="1600" b="1">
                <a:solidFill>
                  <a:srgbClr val="990000"/>
                </a:solidFill>
                <a:latin typeface="Arial Narrow" pitchFamily="34" charset="0"/>
              </a:rPr>
              <a:t>Actividades</a:t>
            </a:r>
          </a:p>
          <a:p>
            <a:pPr algn="ctr" eaLnBrk="1" hangingPunct="1"/>
            <a:r>
              <a:rPr lang="es-ES" altLang="es-MX" sz="1600" b="1">
                <a:solidFill>
                  <a:srgbClr val="990000"/>
                </a:solidFill>
                <a:latin typeface="Arial Narrow" pitchFamily="34" charset="0"/>
              </a:rPr>
              <a:t>Procesos</a:t>
            </a:r>
          </a:p>
        </p:txBody>
      </p:sp>
      <p:sp>
        <p:nvSpPr>
          <p:cNvPr id="4128" name="Rectangle 59"/>
          <p:cNvSpPr>
            <a:spLocks noChangeArrowheads="1"/>
          </p:cNvSpPr>
          <p:nvPr/>
        </p:nvSpPr>
        <p:spPr bwMode="auto">
          <a:xfrm>
            <a:off x="3600451" y="5529263"/>
            <a:ext cx="1246716" cy="779462"/>
          </a:xfrm>
          <a:prstGeom prst="rect">
            <a:avLst/>
          </a:prstGeom>
          <a:solidFill>
            <a:schemeClr val="bg1"/>
          </a:solidFill>
          <a:ln w="9525" algn="ctr">
            <a:solidFill>
              <a:srgbClr val="CC33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1" hangingPunct="1"/>
            <a:r>
              <a:rPr lang="es-ES" altLang="es-MX" sz="1600" b="1">
                <a:solidFill>
                  <a:srgbClr val="990000"/>
                </a:solidFill>
                <a:latin typeface="Arial Narrow" pitchFamily="34" charset="0"/>
              </a:rPr>
              <a:t>Productos</a:t>
            </a:r>
          </a:p>
        </p:txBody>
      </p:sp>
      <p:sp>
        <p:nvSpPr>
          <p:cNvPr id="4129" name="AutoShape 61"/>
          <p:cNvSpPr>
            <a:spLocks noChangeArrowheads="1"/>
          </p:cNvSpPr>
          <p:nvPr/>
        </p:nvSpPr>
        <p:spPr bwMode="auto">
          <a:xfrm>
            <a:off x="3215218" y="5805489"/>
            <a:ext cx="385233" cy="287337"/>
          </a:xfrm>
          <a:prstGeom prst="rightArrow">
            <a:avLst>
              <a:gd name="adj1" fmla="val 50278"/>
              <a:gd name="adj2" fmla="val 60220"/>
            </a:avLst>
          </a:prstGeom>
          <a:solidFill>
            <a:schemeClr val="bg2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eaLnBrk="1" hangingPunct="1"/>
            <a:endParaRPr lang="es-MX" altLang="es-MX"/>
          </a:p>
        </p:txBody>
      </p:sp>
      <p:sp>
        <p:nvSpPr>
          <p:cNvPr id="4130" name="Freeform 62"/>
          <p:cNvSpPr>
            <a:spLocks/>
          </p:cNvSpPr>
          <p:nvPr/>
        </p:nvSpPr>
        <p:spPr bwMode="auto">
          <a:xfrm flipH="1">
            <a:off x="1488017" y="5373688"/>
            <a:ext cx="3934883" cy="1079500"/>
          </a:xfrm>
          <a:custGeom>
            <a:avLst/>
            <a:gdLst>
              <a:gd name="T0" fmla="*/ 0 w 1633"/>
              <a:gd name="T1" fmla="*/ 0 h 680"/>
              <a:gd name="T2" fmla="*/ 2147483647 w 1633"/>
              <a:gd name="T3" fmla="*/ 0 h 680"/>
              <a:gd name="T4" fmla="*/ 2147483647 w 1633"/>
              <a:gd name="T5" fmla="*/ 2147483647 h 680"/>
              <a:gd name="T6" fmla="*/ 2147483647 w 1633"/>
              <a:gd name="T7" fmla="*/ 2147483647 h 680"/>
              <a:gd name="T8" fmla="*/ 2147483647 w 1633"/>
              <a:gd name="T9" fmla="*/ 2147483647 h 680"/>
              <a:gd name="T10" fmla="*/ 2147483647 w 1633"/>
              <a:gd name="T11" fmla="*/ 2147483647 h 680"/>
              <a:gd name="T12" fmla="*/ 2147483647 w 1633"/>
              <a:gd name="T13" fmla="*/ 2147483647 h 680"/>
              <a:gd name="T14" fmla="*/ 2147483647 w 1633"/>
              <a:gd name="T15" fmla="*/ 2147483647 h 680"/>
              <a:gd name="T16" fmla="*/ 2147483647 w 1633"/>
              <a:gd name="T17" fmla="*/ 2147483647 h 680"/>
              <a:gd name="T18" fmla="*/ 2147483647 w 1633"/>
              <a:gd name="T19" fmla="*/ 2147483647 h 680"/>
              <a:gd name="T20" fmla="*/ 2147483647 w 1633"/>
              <a:gd name="T21" fmla="*/ 2147483647 h 680"/>
              <a:gd name="T22" fmla="*/ 0 w 1633"/>
              <a:gd name="T23" fmla="*/ 2147483647 h 680"/>
              <a:gd name="T24" fmla="*/ 0 w 1633"/>
              <a:gd name="T25" fmla="*/ 0 h 680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1633"/>
              <a:gd name="T40" fmla="*/ 0 h 680"/>
              <a:gd name="T41" fmla="*/ 1633 w 1633"/>
              <a:gd name="T42" fmla="*/ 680 h 680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1633" h="680">
                <a:moveTo>
                  <a:pt x="0" y="0"/>
                </a:moveTo>
                <a:lnTo>
                  <a:pt x="1588" y="0"/>
                </a:lnTo>
                <a:lnTo>
                  <a:pt x="1633" y="91"/>
                </a:lnTo>
                <a:lnTo>
                  <a:pt x="1588" y="181"/>
                </a:lnTo>
                <a:lnTo>
                  <a:pt x="1633" y="227"/>
                </a:lnTo>
                <a:lnTo>
                  <a:pt x="1543" y="317"/>
                </a:lnTo>
                <a:lnTo>
                  <a:pt x="1633" y="408"/>
                </a:lnTo>
                <a:lnTo>
                  <a:pt x="1543" y="499"/>
                </a:lnTo>
                <a:lnTo>
                  <a:pt x="1633" y="544"/>
                </a:lnTo>
                <a:lnTo>
                  <a:pt x="1543" y="590"/>
                </a:lnTo>
                <a:lnTo>
                  <a:pt x="1588" y="680"/>
                </a:lnTo>
                <a:lnTo>
                  <a:pt x="0" y="680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 w="952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s-MX"/>
          </a:p>
        </p:txBody>
      </p:sp>
      <p:grpSp>
        <p:nvGrpSpPr>
          <p:cNvPr id="4" name="Group 63"/>
          <p:cNvGrpSpPr>
            <a:grpSpLocks/>
          </p:cNvGrpSpPr>
          <p:nvPr/>
        </p:nvGrpSpPr>
        <p:grpSpPr bwMode="auto">
          <a:xfrm>
            <a:off x="1871134" y="5516564"/>
            <a:ext cx="768351" cy="720725"/>
            <a:chOff x="521" y="3067"/>
            <a:chExt cx="318" cy="272"/>
          </a:xfrm>
        </p:grpSpPr>
        <p:sp>
          <p:nvSpPr>
            <p:cNvPr id="5178" name="AutoShape 64"/>
            <p:cNvSpPr>
              <a:spLocks noChangeArrowheads="1"/>
            </p:cNvSpPr>
            <p:nvPr/>
          </p:nvSpPr>
          <p:spPr bwMode="auto">
            <a:xfrm>
              <a:off x="521" y="3067"/>
              <a:ext cx="318" cy="136"/>
            </a:xfrm>
            <a:prstGeom prst="triangle">
              <a:avLst>
                <a:gd name="adj" fmla="val 50000"/>
              </a:avLst>
            </a:prstGeom>
            <a:noFill/>
            <a:ln w="38100">
              <a:solidFill>
                <a:schemeClr val="bg1">
                  <a:lumMod val="65000"/>
                </a:schemeClr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1" hangingPunct="1">
                <a:defRPr/>
              </a:pPr>
              <a:endParaRPr lang="es-MX" altLang="es-MX"/>
            </a:p>
          </p:txBody>
        </p:sp>
        <p:sp>
          <p:nvSpPr>
            <p:cNvPr id="5179" name="Rectangle 65"/>
            <p:cNvSpPr>
              <a:spLocks noChangeArrowheads="1"/>
            </p:cNvSpPr>
            <p:nvPr/>
          </p:nvSpPr>
          <p:spPr bwMode="auto">
            <a:xfrm>
              <a:off x="567" y="3203"/>
              <a:ext cx="223" cy="136"/>
            </a:xfrm>
            <a:prstGeom prst="rect">
              <a:avLst/>
            </a:prstGeom>
            <a:noFill/>
            <a:ln w="38100">
              <a:solidFill>
                <a:schemeClr val="bg1">
                  <a:lumMod val="65000"/>
                </a:schemeClr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1" hangingPunct="1">
                <a:defRPr/>
              </a:pPr>
              <a:endParaRPr lang="es-MX" altLang="es-MX"/>
            </a:p>
          </p:txBody>
        </p:sp>
      </p:grpSp>
      <p:sp>
        <p:nvSpPr>
          <p:cNvPr id="5156" name="Freeform 66"/>
          <p:cNvSpPr>
            <a:spLocks/>
          </p:cNvSpPr>
          <p:nvPr/>
        </p:nvSpPr>
        <p:spPr bwMode="auto">
          <a:xfrm>
            <a:off x="567268" y="3968750"/>
            <a:ext cx="2976033" cy="2097088"/>
          </a:xfrm>
          <a:custGeom>
            <a:avLst/>
            <a:gdLst>
              <a:gd name="T0" fmla="*/ 2147483646 w 1406"/>
              <a:gd name="T1" fmla="*/ 2147483646 h 1321"/>
              <a:gd name="T2" fmla="*/ 2147483646 w 1406"/>
              <a:gd name="T3" fmla="*/ 2147483646 h 1321"/>
              <a:gd name="T4" fmla="*/ 2147483646 w 1406"/>
              <a:gd name="T5" fmla="*/ 2147483646 h 1321"/>
              <a:gd name="T6" fmla="*/ 2147483646 w 1406"/>
              <a:gd name="T7" fmla="*/ 2147483646 h 1321"/>
              <a:gd name="T8" fmla="*/ 0 60000 65536"/>
              <a:gd name="T9" fmla="*/ 0 60000 65536"/>
              <a:gd name="T10" fmla="*/ 0 60000 65536"/>
              <a:gd name="T11" fmla="*/ 0 60000 65536"/>
              <a:gd name="T12" fmla="*/ 0 w 1406"/>
              <a:gd name="T13" fmla="*/ 0 h 1321"/>
              <a:gd name="T14" fmla="*/ 1406 w 1406"/>
              <a:gd name="T15" fmla="*/ 1321 h 1321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406" h="1321">
                <a:moveTo>
                  <a:pt x="976" y="1271"/>
                </a:moveTo>
                <a:cubicBezTo>
                  <a:pt x="969" y="1256"/>
                  <a:pt x="1406" y="1321"/>
                  <a:pt x="1247" y="1140"/>
                </a:cubicBezTo>
                <a:cubicBezTo>
                  <a:pt x="1105" y="958"/>
                  <a:pt x="246" y="358"/>
                  <a:pt x="123" y="179"/>
                </a:cubicBezTo>
                <a:cubicBezTo>
                  <a:pt x="0" y="0"/>
                  <a:pt x="429" y="89"/>
                  <a:pt x="509" y="65"/>
                </a:cubicBezTo>
              </a:path>
            </a:pathLst>
          </a:custGeom>
          <a:noFill/>
          <a:ln w="76200" cmpd="sng">
            <a:solidFill>
              <a:schemeClr val="bg1">
                <a:lumMod val="65000"/>
              </a:schemeClr>
            </a:solidFill>
            <a:round/>
            <a:headEnd type="none" w="med" len="med"/>
            <a:tailEnd type="triangle" w="med" len="med"/>
          </a:ln>
        </p:spPr>
        <p:txBody>
          <a:bodyPr/>
          <a:lstStyle/>
          <a:p>
            <a:pPr>
              <a:defRPr/>
            </a:pPr>
            <a:endParaRPr lang="es-MX"/>
          </a:p>
        </p:txBody>
      </p:sp>
      <p:sp>
        <p:nvSpPr>
          <p:cNvPr id="4133" name="Text Box 67"/>
          <p:cNvSpPr txBox="1">
            <a:spLocks noChangeArrowheads="1"/>
          </p:cNvSpPr>
          <p:nvPr/>
        </p:nvSpPr>
        <p:spPr bwMode="auto">
          <a:xfrm>
            <a:off x="2001918" y="6237288"/>
            <a:ext cx="388248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1" hangingPunct="1"/>
            <a:r>
              <a:rPr lang="es-PE" altLang="es-MX" sz="1400">
                <a:latin typeface="Arial Narrow" pitchFamily="34" charset="0"/>
              </a:rPr>
              <a:t>UE</a:t>
            </a:r>
          </a:p>
        </p:txBody>
      </p:sp>
      <p:sp>
        <p:nvSpPr>
          <p:cNvPr id="4134" name="AutoShape 68"/>
          <p:cNvSpPr>
            <a:spLocks noChangeArrowheads="1"/>
          </p:cNvSpPr>
          <p:nvPr/>
        </p:nvSpPr>
        <p:spPr bwMode="auto">
          <a:xfrm>
            <a:off x="912284" y="763589"/>
            <a:ext cx="4800600" cy="936625"/>
          </a:xfrm>
          <a:prstGeom prst="roundRect">
            <a:avLst>
              <a:gd name="adj" fmla="val 7435"/>
            </a:avLst>
          </a:prstGeom>
          <a:solidFill>
            <a:srgbClr val="FFFF99"/>
          </a:solidFill>
          <a:ln w="9525">
            <a:solidFill>
              <a:srgbClr val="CC6600"/>
            </a:solidFill>
            <a:round/>
            <a:headEnd/>
            <a:tailEnd/>
          </a:ln>
        </p:spPr>
        <p:txBody>
          <a:bodyPr wrap="none" anchor="ctr"/>
          <a:lstStyle/>
          <a:p>
            <a:pPr eaLnBrk="1" hangingPunct="1"/>
            <a:endParaRPr lang="es-MX" altLang="es-MX"/>
          </a:p>
        </p:txBody>
      </p:sp>
      <p:sp>
        <p:nvSpPr>
          <p:cNvPr id="4135" name="Rectangle 69"/>
          <p:cNvSpPr>
            <a:spLocks noChangeArrowheads="1"/>
          </p:cNvSpPr>
          <p:nvPr/>
        </p:nvSpPr>
        <p:spPr bwMode="auto">
          <a:xfrm>
            <a:off x="1009651" y="847726"/>
            <a:ext cx="1149349" cy="779463"/>
          </a:xfrm>
          <a:prstGeom prst="rect">
            <a:avLst/>
          </a:prstGeom>
          <a:solidFill>
            <a:schemeClr val="bg1"/>
          </a:solidFill>
          <a:ln w="9525" algn="ctr">
            <a:solidFill>
              <a:srgbClr val="CC33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1" hangingPunct="1"/>
            <a:r>
              <a:rPr lang="es-ES" altLang="es-MX" sz="1600" b="1">
                <a:solidFill>
                  <a:srgbClr val="990000"/>
                </a:solidFill>
                <a:latin typeface="Arial Narrow" pitchFamily="34" charset="0"/>
              </a:rPr>
              <a:t>Insumos</a:t>
            </a:r>
          </a:p>
        </p:txBody>
      </p:sp>
      <p:sp>
        <p:nvSpPr>
          <p:cNvPr id="4136" name="Rectangle 70"/>
          <p:cNvSpPr>
            <a:spLocks noChangeArrowheads="1"/>
          </p:cNvSpPr>
          <p:nvPr/>
        </p:nvSpPr>
        <p:spPr bwMode="auto">
          <a:xfrm>
            <a:off x="2544233" y="847726"/>
            <a:ext cx="1432984" cy="779463"/>
          </a:xfrm>
          <a:prstGeom prst="rect">
            <a:avLst/>
          </a:prstGeom>
          <a:solidFill>
            <a:schemeClr val="bg1"/>
          </a:solidFill>
          <a:ln w="9525" algn="ctr">
            <a:solidFill>
              <a:srgbClr val="CC33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/>
            <a:r>
              <a:rPr lang="es-ES" altLang="es-MX" sz="1600" b="1">
                <a:solidFill>
                  <a:srgbClr val="990000"/>
                </a:solidFill>
                <a:latin typeface="Arial Narrow" pitchFamily="34" charset="0"/>
              </a:rPr>
              <a:t>Actividades</a:t>
            </a:r>
          </a:p>
          <a:p>
            <a:pPr algn="ctr" eaLnBrk="1" hangingPunct="1"/>
            <a:r>
              <a:rPr lang="es-ES" altLang="es-MX" sz="1600" b="1">
                <a:solidFill>
                  <a:srgbClr val="990000"/>
                </a:solidFill>
                <a:latin typeface="Arial Narrow" pitchFamily="34" charset="0"/>
              </a:rPr>
              <a:t>Procesos</a:t>
            </a:r>
          </a:p>
        </p:txBody>
      </p:sp>
      <p:sp>
        <p:nvSpPr>
          <p:cNvPr id="4137" name="Rectangle 71"/>
          <p:cNvSpPr>
            <a:spLocks noChangeArrowheads="1"/>
          </p:cNvSpPr>
          <p:nvPr/>
        </p:nvSpPr>
        <p:spPr bwMode="auto">
          <a:xfrm>
            <a:off x="4368800" y="847726"/>
            <a:ext cx="1246717" cy="779463"/>
          </a:xfrm>
          <a:prstGeom prst="rect">
            <a:avLst/>
          </a:prstGeom>
          <a:solidFill>
            <a:schemeClr val="bg1"/>
          </a:solidFill>
          <a:ln w="9525" algn="ctr">
            <a:solidFill>
              <a:srgbClr val="CC33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1" hangingPunct="1"/>
            <a:r>
              <a:rPr lang="es-ES" altLang="es-MX" sz="1600" b="1">
                <a:solidFill>
                  <a:srgbClr val="990000"/>
                </a:solidFill>
                <a:latin typeface="Arial Narrow" pitchFamily="34" charset="0"/>
              </a:rPr>
              <a:t>Productos</a:t>
            </a:r>
          </a:p>
        </p:txBody>
      </p:sp>
      <p:sp>
        <p:nvSpPr>
          <p:cNvPr id="4138" name="AutoShape 72"/>
          <p:cNvSpPr>
            <a:spLocks noChangeArrowheads="1"/>
          </p:cNvSpPr>
          <p:nvPr/>
        </p:nvSpPr>
        <p:spPr bwMode="auto">
          <a:xfrm>
            <a:off x="2159001" y="1123950"/>
            <a:ext cx="385233" cy="287338"/>
          </a:xfrm>
          <a:prstGeom prst="rightArrow">
            <a:avLst>
              <a:gd name="adj1" fmla="val 50278"/>
              <a:gd name="adj2" fmla="val 60220"/>
            </a:avLst>
          </a:prstGeom>
          <a:solidFill>
            <a:schemeClr val="bg2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eaLnBrk="1" hangingPunct="1"/>
            <a:endParaRPr lang="es-MX" altLang="es-MX"/>
          </a:p>
        </p:txBody>
      </p:sp>
      <p:sp>
        <p:nvSpPr>
          <p:cNvPr id="4139" name="AutoShape 73"/>
          <p:cNvSpPr>
            <a:spLocks noChangeArrowheads="1"/>
          </p:cNvSpPr>
          <p:nvPr/>
        </p:nvSpPr>
        <p:spPr bwMode="auto">
          <a:xfrm>
            <a:off x="3983568" y="1123950"/>
            <a:ext cx="385233" cy="287338"/>
          </a:xfrm>
          <a:prstGeom prst="rightArrow">
            <a:avLst>
              <a:gd name="adj1" fmla="val 50278"/>
              <a:gd name="adj2" fmla="val 60220"/>
            </a:avLst>
          </a:prstGeom>
          <a:solidFill>
            <a:schemeClr val="bg2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eaLnBrk="1" hangingPunct="1"/>
            <a:endParaRPr lang="es-MX" altLang="es-MX"/>
          </a:p>
        </p:txBody>
      </p:sp>
      <p:sp>
        <p:nvSpPr>
          <p:cNvPr id="4140" name="Freeform 74"/>
          <p:cNvSpPr>
            <a:spLocks/>
          </p:cNvSpPr>
          <p:nvPr/>
        </p:nvSpPr>
        <p:spPr bwMode="auto">
          <a:xfrm>
            <a:off x="814917" y="692150"/>
            <a:ext cx="5281083" cy="1079500"/>
          </a:xfrm>
          <a:custGeom>
            <a:avLst/>
            <a:gdLst>
              <a:gd name="T0" fmla="*/ 0 w 1633"/>
              <a:gd name="T1" fmla="*/ 0 h 680"/>
              <a:gd name="T2" fmla="*/ 2147483647 w 1633"/>
              <a:gd name="T3" fmla="*/ 0 h 680"/>
              <a:gd name="T4" fmla="*/ 2147483647 w 1633"/>
              <a:gd name="T5" fmla="*/ 2147483647 h 680"/>
              <a:gd name="T6" fmla="*/ 2147483647 w 1633"/>
              <a:gd name="T7" fmla="*/ 2147483647 h 680"/>
              <a:gd name="T8" fmla="*/ 2147483647 w 1633"/>
              <a:gd name="T9" fmla="*/ 2147483647 h 680"/>
              <a:gd name="T10" fmla="*/ 2147483647 w 1633"/>
              <a:gd name="T11" fmla="*/ 2147483647 h 680"/>
              <a:gd name="T12" fmla="*/ 2147483647 w 1633"/>
              <a:gd name="T13" fmla="*/ 2147483647 h 680"/>
              <a:gd name="T14" fmla="*/ 2147483647 w 1633"/>
              <a:gd name="T15" fmla="*/ 2147483647 h 680"/>
              <a:gd name="T16" fmla="*/ 2147483647 w 1633"/>
              <a:gd name="T17" fmla="*/ 2147483647 h 680"/>
              <a:gd name="T18" fmla="*/ 2147483647 w 1633"/>
              <a:gd name="T19" fmla="*/ 2147483647 h 680"/>
              <a:gd name="T20" fmla="*/ 2147483647 w 1633"/>
              <a:gd name="T21" fmla="*/ 2147483647 h 680"/>
              <a:gd name="T22" fmla="*/ 0 w 1633"/>
              <a:gd name="T23" fmla="*/ 2147483647 h 680"/>
              <a:gd name="T24" fmla="*/ 0 w 1633"/>
              <a:gd name="T25" fmla="*/ 0 h 680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1633"/>
              <a:gd name="T40" fmla="*/ 0 h 680"/>
              <a:gd name="T41" fmla="*/ 1633 w 1633"/>
              <a:gd name="T42" fmla="*/ 680 h 680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1633" h="680">
                <a:moveTo>
                  <a:pt x="0" y="0"/>
                </a:moveTo>
                <a:lnTo>
                  <a:pt x="1588" y="0"/>
                </a:lnTo>
                <a:lnTo>
                  <a:pt x="1633" y="91"/>
                </a:lnTo>
                <a:lnTo>
                  <a:pt x="1588" y="181"/>
                </a:lnTo>
                <a:lnTo>
                  <a:pt x="1633" y="227"/>
                </a:lnTo>
                <a:lnTo>
                  <a:pt x="1543" y="317"/>
                </a:lnTo>
                <a:lnTo>
                  <a:pt x="1633" y="408"/>
                </a:lnTo>
                <a:lnTo>
                  <a:pt x="1543" y="499"/>
                </a:lnTo>
                <a:lnTo>
                  <a:pt x="1633" y="544"/>
                </a:lnTo>
                <a:lnTo>
                  <a:pt x="1543" y="590"/>
                </a:lnTo>
                <a:lnTo>
                  <a:pt x="1588" y="680"/>
                </a:lnTo>
                <a:lnTo>
                  <a:pt x="0" y="680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alpha val="76862"/>
            </a:schemeClr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s-MX"/>
          </a:p>
        </p:txBody>
      </p:sp>
      <p:sp>
        <p:nvSpPr>
          <p:cNvPr id="5165" name="Freeform 75"/>
          <p:cNvSpPr>
            <a:spLocks/>
          </p:cNvSpPr>
          <p:nvPr/>
        </p:nvSpPr>
        <p:spPr bwMode="auto">
          <a:xfrm flipV="1">
            <a:off x="3215217" y="4005264"/>
            <a:ext cx="575733" cy="71437"/>
          </a:xfrm>
          <a:custGeom>
            <a:avLst/>
            <a:gdLst>
              <a:gd name="T0" fmla="*/ 0 w 364"/>
              <a:gd name="T1" fmla="*/ 0 h 1"/>
              <a:gd name="T2" fmla="*/ 2147483646 w 364"/>
              <a:gd name="T3" fmla="*/ 0 h 1"/>
              <a:gd name="T4" fmla="*/ 0 60000 65536"/>
              <a:gd name="T5" fmla="*/ 0 60000 65536"/>
              <a:gd name="T6" fmla="*/ 0 w 364"/>
              <a:gd name="T7" fmla="*/ 0 h 1"/>
              <a:gd name="T8" fmla="*/ 364 w 364"/>
              <a:gd name="T9" fmla="*/ 1 h 1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364" h="1">
                <a:moveTo>
                  <a:pt x="0" y="0"/>
                </a:moveTo>
                <a:cubicBezTo>
                  <a:pt x="121" y="0"/>
                  <a:pt x="243" y="0"/>
                  <a:pt x="364" y="0"/>
                </a:cubicBezTo>
              </a:path>
            </a:pathLst>
          </a:custGeom>
          <a:noFill/>
          <a:ln w="76200" cmpd="sng">
            <a:solidFill>
              <a:schemeClr val="bg1">
                <a:lumMod val="65000"/>
              </a:schemeClr>
            </a:solidFill>
            <a:round/>
            <a:headEnd type="none" w="med" len="med"/>
            <a:tailEnd type="triangle" w="med" len="med"/>
          </a:ln>
        </p:spPr>
        <p:txBody>
          <a:bodyPr/>
          <a:lstStyle/>
          <a:p>
            <a:pPr>
              <a:defRPr/>
            </a:pPr>
            <a:endParaRPr lang="es-MX"/>
          </a:p>
        </p:txBody>
      </p:sp>
      <p:sp>
        <p:nvSpPr>
          <p:cNvPr id="5166" name="Freeform 76"/>
          <p:cNvSpPr>
            <a:spLocks/>
          </p:cNvSpPr>
          <p:nvPr/>
        </p:nvSpPr>
        <p:spPr bwMode="auto">
          <a:xfrm flipV="1">
            <a:off x="1390651" y="5876926"/>
            <a:ext cx="480483" cy="73025"/>
          </a:xfrm>
          <a:custGeom>
            <a:avLst/>
            <a:gdLst>
              <a:gd name="T0" fmla="*/ 0 w 364"/>
              <a:gd name="T1" fmla="*/ 0 h 1"/>
              <a:gd name="T2" fmla="*/ 2147483646 w 364"/>
              <a:gd name="T3" fmla="*/ 0 h 1"/>
              <a:gd name="T4" fmla="*/ 0 60000 65536"/>
              <a:gd name="T5" fmla="*/ 0 60000 65536"/>
              <a:gd name="T6" fmla="*/ 0 w 364"/>
              <a:gd name="T7" fmla="*/ 0 h 1"/>
              <a:gd name="T8" fmla="*/ 364 w 364"/>
              <a:gd name="T9" fmla="*/ 1 h 1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364" h="1">
                <a:moveTo>
                  <a:pt x="0" y="0"/>
                </a:moveTo>
                <a:cubicBezTo>
                  <a:pt x="121" y="0"/>
                  <a:pt x="243" y="0"/>
                  <a:pt x="364" y="0"/>
                </a:cubicBezTo>
              </a:path>
            </a:pathLst>
          </a:custGeom>
          <a:noFill/>
          <a:ln w="76200" cmpd="sng">
            <a:solidFill>
              <a:schemeClr val="bg1">
                <a:lumMod val="65000"/>
              </a:schemeClr>
            </a:solidFill>
            <a:round/>
            <a:headEnd type="none" w="med" len="med"/>
            <a:tailEnd type="triangle" w="med" len="med"/>
          </a:ln>
        </p:spPr>
        <p:txBody>
          <a:bodyPr/>
          <a:lstStyle/>
          <a:p>
            <a:pPr>
              <a:defRPr/>
            </a:pPr>
            <a:endParaRPr lang="es-MX"/>
          </a:p>
        </p:txBody>
      </p:sp>
      <p:sp>
        <p:nvSpPr>
          <p:cNvPr id="4143" name="AutoShape 77"/>
          <p:cNvSpPr>
            <a:spLocks noChangeArrowheads="1"/>
          </p:cNvSpPr>
          <p:nvPr/>
        </p:nvSpPr>
        <p:spPr bwMode="auto">
          <a:xfrm>
            <a:off x="7823200" y="2276476"/>
            <a:ext cx="4224867" cy="4321175"/>
          </a:xfrm>
          <a:prstGeom prst="roundRect">
            <a:avLst>
              <a:gd name="adj" fmla="val 3750"/>
            </a:avLst>
          </a:prstGeom>
          <a:solidFill>
            <a:srgbClr val="FFDEBD"/>
          </a:solidFill>
          <a:ln w="9525">
            <a:solidFill>
              <a:srgbClr val="800000"/>
            </a:solidFill>
            <a:round/>
            <a:headEnd/>
            <a:tailEnd/>
          </a:ln>
        </p:spPr>
        <p:txBody>
          <a:bodyPr wrap="none" anchor="ctr"/>
          <a:lstStyle/>
          <a:p>
            <a:pPr eaLnBrk="1" hangingPunct="1"/>
            <a:endParaRPr lang="es-MX" altLang="es-MX"/>
          </a:p>
        </p:txBody>
      </p:sp>
      <p:sp>
        <p:nvSpPr>
          <p:cNvPr id="4144" name="Text Box 80"/>
          <p:cNvSpPr txBox="1">
            <a:spLocks noChangeArrowheads="1"/>
          </p:cNvSpPr>
          <p:nvPr/>
        </p:nvSpPr>
        <p:spPr bwMode="auto">
          <a:xfrm>
            <a:off x="8496301" y="3933825"/>
            <a:ext cx="2278188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es-PE" altLang="es-MX" sz="1600">
                <a:solidFill>
                  <a:srgbClr val="800000"/>
                </a:solidFill>
                <a:latin typeface="Impact" pitchFamily="34" charset="0"/>
              </a:rPr>
              <a:t>Compromisos de gestión</a:t>
            </a:r>
          </a:p>
        </p:txBody>
      </p:sp>
      <p:sp>
        <p:nvSpPr>
          <p:cNvPr id="4145" name="AutoShape 81"/>
          <p:cNvSpPr>
            <a:spLocks noChangeArrowheads="1"/>
          </p:cNvSpPr>
          <p:nvPr/>
        </p:nvSpPr>
        <p:spPr bwMode="auto">
          <a:xfrm>
            <a:off x="8015817" y="2708275"/>
            <a:ext cx="3937000" cy="865188"/>
          </a:xfrm>
          <a:prstGeom prst="roundRect">
            <a:avLst>
              <a:gd name="adj" fmla="val 9019"/>
            </a:avLst>
          </a:prstGeom>
          <a:solidFill>
            <a:schemeClr val="bg1"/>
          </a:solidFill>
          <a:ln w="9525">
            <a:solidFill>
              <a:schemeClr val="bg2"/>
            </a:solidFill>
            <a:round/>
            <a:headEnd/>
            <a:tailEnd/>
          </a:ln>
        </p:spPr>
        <p:txBody>
          <a:bodyPr wrap="none" anchor="ctr"/>
          <a:lstStyle/>
          <a:p>
            <a:pPr eaLnBrk="1" hangingPunct="1"/>
            <a:endParaRPr lang="es-MX" altLang="es-MX"/>
          </a:p>
        </p:txBody>
      </p:sp>
      <p:sp>
        <p:nvSpPr>
          <p:cNvPr id="4146" name="AutoShape 82"/>
          <p:cNvSpPr>
            <a:spLocks noChangeArrowheads="1"/>
          </p:cNvSpPr>
          <p:nvPr/>
        </p:nvSpPr>
        <p:spPr bwMode="auto">
          <a:xfrm>
            <a:off x="8015817" y="4294189"/>
            <a:ext cx="3937000" cy="1582737"/>
          </a:xfrm>
          <a:prstGeom prst="roundRect">
            <a:avLst>
              <a:gd name="adj" fmla="val 9019"/>
            </a:avLst>
          </a:prstGeom>
          <a:solidFill>
            <a:schemeClr val="bg1"/>
          </a:solidFill>
          <a:ln w="9525">
            <a:solidFill>
              <a:schemeClr val="bg2"/>
            </a:solidFill>
            <a:round/>
            <a:headEnd/>
            <a:tailEnd/>
          </a:ln>
        </p:spPr>
        <p:txBody>
          <a:bodyPr wrap="none" anchor="ctr"/>
          <a:lstStyle/>
          <a:p>
            <a:pPr eaLnBrk="1" hangingPunct="1"/>
            <a:endParaRPr lang="es-MX" altLang="es-MX"/>
          </a:p>
        </p:txBody>
      </p:sp>
      <p:sp>
        <p:nvSpPr>
          <p:cNvPr id="4147" name="Line 84"/>
          <p:cNvSpPr>
            <a:spLocks noChangeShapeType="1"/>
          </p:cNvSpPr>
          <p:nvPr/>
        </p:nvSpPr>
        <p:spPr bwMode="auto">
          <a:xfrm>
            <a:off x="6671734" y="2565400"/>
            <a:ext cx="1344084" cy="287338"/>
          </a:xfrm>
          <a:prstGeom prst="line">
            <a:avLst/>
          </a:prstGeom>
          <a:noFill/>
          <a:ln w="28575">
            <a:solidFill>
              <a:schemeClr val="accent2"/>
            </a:solidFill>
            <a:prstDash val="dash"/>
            <a:round/>
            <a:headEnd/>
            <a:tailEnd type="triangle" w="med" len="med"/>
          </a:ln>
        </p:spPr>
        <p:txBody>
          <a:bodyPr/>
          <a:lstStyle/>
          <a:p>
            <a:endParaRPr lang="es-MX"/>
          </a:p>
        </p:txBody>
      </p:sp>
      <p:sp>
        <p:nvSpPr>
          <p:cNvPr id="4148" name="Text Box 85"/>
          <p:cNvSpPr txBox="1">
            <a:spLocks noChangeArrowheads="1"/>
          </p:cNvSpPr>
          <p:nvPr/>
        </p:nvSpPr>
        <p:spPr bwMode="auto">
          <a:xfrm>
            <a:off x="8401051" y="4797426"/>
            <a:ext cx="2218877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en-US" altLang="es-MX">
                <a:solidFill>
                  <a:srgbClr val="4D4D4D"/>
                </a:solidFill>
                <a:latin typeface="Impact" pitchFamily="34" charset="0"/>
              </a:rPr>
              <a:t>Proceso de “Negocio”</a:t>
            </a:r>
          </a:p>
        </p:txBody>
      </p:sp>
      <p:sp>
        <p:nvSpPr>
          <p:cNvPr id="4149" name="Text Box 86"/>
          <p:cNvSpPr txBox="1">
            <a:spLocks noChangeArrowheads="1"/>
          </p:cNvSpPr>
          <p:nvPr/>
        </p:nvSpPr>
        <p:spPr bwMode="auto">
          <a:xfrm>
            <a:off x="8591551" y="5295901"/>
            <a:ext cx="203389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en-US" altLang="es-MX">
                <a:solidFill>
                  <a:srgbClr val="4D4D4D"/>
                </a:solidFill>
                <a:latin typeface="Impact" pitchFamily="34" charset="0"/>
              </a:rPr>
              <a:t>Proceso de Soporte</a:t>
            </a:r>
          </a:p>
        </p:txBody>
      </p:sp>
      <p:sp>
        <p:nvSpPr>
          <p:cNvPr id="4150" name="Line 87"/>
          <p:cNvSpPr>
            <a:spLocks noChangeShapeType="1"/>
          </p:cNvSpPr>
          <p:nvPr/>
        </p:nvSpPr>
        <p:spPr bwMode="auto">
          <a:xfrm>
            <a:off x="4751918" y="4365626"/>
            <a:ext cx="3551767" cy="576263"/>
          </a:xfrm>
          <a:prstGeom prst="line">
            <a:avLst/>
          </a:prstGeom>
          <a:noFill/>
          <a:ln w="38100">
            <a:solidFill>
              <a:srgbClr val="4D4D4D"/>
            </a:solidFill>
            <a:prstDash val="dash"/>
            <a:round/>
            <a:headEnd/>
            <a:tailEnd type="triangle" w="med" len="med"/>
          </a:ln>
        </p:spPr>
        <p:txBody>
          <a:bodyPr/>
          <a:lstStyle/>
          <a:p>
            <a:endParaRPr lang="es-MX"/>
          </a:p>
        </p:txBody>
      </p:sp>
      <p:sp>
        <p:nvSpPr>
          <p:cNvPr id="4151" name="Line 88"/>
          <p:cNvSpPr>
            <a:spLocks noChangeShapeType="1"/>
          </p:cNvSpPr>
          <p:nvPr/>
        </p:nvSpPr>
        <p:spPr bwMode="auto">
          <a:xfrm flipV="1">
            <a:off x="2639484" y="5589588"/>
            <a:ext cx="5568949" cy="576262"/>
          </a:xfrm>
          <a:prstGeom prst="line">
            <a:avLst/>
          </a:prstGeom>
          <a:noFill/>
          <a:ln w="38100">
            <a:solidFill>
              <a:srgbClr val="4D4D4D"/>
            </a:solidFill>
            <a:prstDash val="dash"/>
            <a:round/>
            <a:headEnd/>
            <a:tailEnd type="triangle" w="med" len="med"/>
          </a:ln>
        </p:spPr>
        <p:txBody>
          <a:bodyPr/>
          <a:lstStyle/>
          <a:p>
            <a:endParaRPr lang="es-MX"/>
          </a:p>
        </p:txBody>
      </p:sp>
      <p:sp>
        <p:nvSpPr>
          <p:cNvPr id="4152" name="Text Box 89"/>
          <p:cNvSpPr txBox="1">
            <a:spLocks noChangeArrowheads="1"/>
          </p:cNvSpPr>
          <p:nvPr/>
        </p:nvSpPr>
        <p:spPr bwMode="auto">
          <a:xfrm>
            <a:off x="8934451" y="4292600"/>
            <a:ext cx="1484702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es-PE" altLang="es-MX" sz="1400">
                <a:solidFill>
                  <a:srgbClr val="4D4D4D"/>
                </a:solidFill>
                <a:latin typeface="Impact" pitchFamily="34" charset="0"/>
              </a:rPr>
              <a:t>Procesos Críticos</a:t>
            </a:r>
          </a:p>
        </p:txBody>
      </p:sp>
      <p:sp>
        <p:nvSpPr>
          <p:cNvPr id="4153" name="Text Box 79"/>
          <p:cNvSpPr txBox="1">
            <a:spLocks noChangeArrowheads="1"/>
          </p:cNvSpPr>
          <p:nvPr/>
        </p:nvSpPr>
        <p:spPr bwMode="auto">
          <a:xfrm>
            <a:off x="8331200" y="2895600"/>
            <a:ext cx="35560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/>
            <a:r>
              <a:rPr lang="en-US" altLang="es-MX" sz="1600">
                <a:solidFill>
                  <a:srgbClr val="800000"/>
                </a:solidFill>
                <a:latin typeface="Impact" pitchFamily="34" charset="0"/>
              </a:rPr>
              <a:t>Indicadores de desempeño </a:t>
            </a:r>
          </a:p>
          <a:p>
            <a:pPr algn="ctr" eaLnBrk="1" hangingPunct="1"/>
            <a:r>
              <a:rPr lang="en-US" altLang="es-MX" sz="1600">
                <a:solidFill>
                  <a:srgbClr val="800000"/>
                </a:solidFill>
                <a:latin typeface="Impact" pitchFamily="34" charset="0"/>
              </a:rPr>
              <a:t>Producción Fisica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 rotWithShape="1">
          <a:blip r:embed="rId2" cstate="print"/>
          <a:srcRect l="529" t="10238" r="6546" b="968"/>
          <a:stretch/>
        </p:blipFill>
        <p:spPr>
          <a:xfrm>
            <a:off x="331076" y="961626"/>
            <a:ext cx="11506360" cy="5612595"/>
          </a:xfrm>
          <a:prstGeom prst="rect">
            <a:avLst/>
          </a:prstGeom>
        </p:spPr>
      </p:pic>
      <p:sp>
        <p:nvSpPr>
          <p:cNvPr id="3" name="CuadroTexto 2"/>
          <p:cNvSpPr txBox="1"/>
          <p:nvPr/>
        </p:nvSpPr>
        <p:spPr>
          <a:xfrm flipH="1">
            <a:off x="265532" y="225222"/>
            <a:ext cx="11571903" cy="830997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defPPr>
              <a:defRPr lang="es-MX"/>
            </a:defPPr>
            <a:lvl1pPr algn="ctr">
              <a:defRPr sz="2400" b="1">
                <a:solidFill>
                  <a:schemeClr val="bg1"/>
                </a:solidFill>
                <a:latin typeface="Comic Sans MS" pitchFamily="66" charset="0"/>
              </a:defRPr>
            </a:lvl1pPr>
          </a:lstStyle>
          <a:p>
            <a:r>
              <a:rPr lang="es-MX" dirty="0">
                <a:solidFill>
                  <a:schemeClr val="tx1"/>
                </a:solidFill>
                <a:latin typeface="Calibri" panose="020F0502020204030204" pitchFamily="34" charset="0"/>
              </a:rPr>
              <a:t>Estimando el requerimiento de personal clave según meta física de productos </a:t>
            </a:r>
            <a:r>
              <a:rPr lang="es-MX" dirty="0" smtClean="0">
                <a:solidFill>
                  <a:schemeClr val="tx1"/>
                </a:solidFill>
                <a:latin typeface="Calibri" panose="020F0502020204030204" pitchFamily="34" charset="0"/>
              </a:rPr>
              <a:t>por punto de atención (EESS)</a:t>
            </a:r>
            <a:endParaRPr lang="es-MX" dirty="0">
              <a:solidFill>
                <a:schemeClr val="tx1"/>
              </a:solidFill>
              <a:latin typeface="Calibri" panose="020F0502020204030204" pitchFamily="34" charset="0"/>
            </a:endParaRPr>
          </a:p>
        </p:txBody>
      </p:sp>
      <p:sp>
        <p:nvSpPr>
          <p:cNvPr id="4" name="Rectángulo 3"/>
          <p:cNvSpPr/>
          <p:nvPr/>
        </p:nvSpPr>
        <p:spPr>
          <a:xfrm>
            <a:off x="5852160" y="2250831"/>
            <a:ext cx="787791" cy="2940147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5" name="Rectángulo 4"/>
          <p:cNvSpPr/>
          <p:nvPr/>
        </p:nvSpPr>
        <p:spPr>
          <a:xfrm>
            <a:off x="10548439" y="2248483"/>
            <a:ext cx="787791" cy="2940147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6" name="Rectángulo 5"/>
          <p:cNvSpPr/>
          <p:nvPr/>
        </p:nvSpPr>
        <p:spPr>
          <a:xfrm>
            <a:off x="2771335" y="5190978"/>
            <a:ext cx="3080825" cy="106914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7" name="Rectángulo 6"/>
          <p:cNvSpPr/>
          <p:nvPr/>
        </p:nvSpPr>
        <p:spPr>
          <a:xfrm>
            <a:off x="7495736" y="5202700"/>
            <a:ext cx="3080825" cy="106914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9334066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 rotWithShape="1">
          <a:blip r:embed="rId2" cstate="print"/>
          <a:srcRect l="622" t="4207" r="1724" b="6357"/>
          <a:stretch/>
        </p:blipFill>
        <p:spPr>
          <a:xfrm>
            <a:off x="378372" y="756745"/>
            <a:ext cx="11602227" cy="5912069"/>
          </a:xfrm>
          <a:prstGeom prst="rect">
            <a:avLst/>
          </a:prstGeom>
        </p:spPr>
      </p:pic>
      <p:sp>
        <p:nvSpPr>
          <p:cNvPr id="7" name="CuadroTexto 6"/>
          <p:cNvSpPr txBox="1"/>
          <p:nvPr/>
        </p:nvSpPr>
        <p:spPr>
          <a:xfrm>
            <a:off x="1045029" y="-1306286"/>
            <a:ext cx="11146971" cy="400110"/>
          </a:xfrm>
          <a:prstGeom prst="rect">
            <a:avLst/>
          </a:prstGeom>
          <a:solidFill>
            <a:srgbClr val="7030A0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defPPr>
              <a:defRPr lang="es-MX"/>
            </a:defPPr>
            <a:lvl1pPr algn="ctr">
              <a:defRPr sz="2000" b="1">
                <a:solidFill>
                  <a:schemeClr val="bg1"/>
                </a:solidFill>
                <a:latin typeface="Comic Sans MS" pitchFamily="66" charset="0"/>
              </a:defRPr>
            </a:lvl1pPr>
          </a:lstStyle>
          <a:p>
            <a:r>
              <a:rPr lang="es-MX" dirty="0"/>
              <a:t>Estimando el  requerimiento del stock de recursos humanos para determinar brecha</a:t>
            </a:r>
          </a:p>
        </p:txBody>
      </p:sp>
      <p:sp>
        <p:nvSpPr>
          <p:cNvPr id="4" name="CuadroTexto 3"/>
          <p:cNvSpPr txBox="1"/>
          <p:nvPr/>
        </p:nvSpPr>
        <p:spPr>
          <a:xfrm flipH="1">
            <a:off x="475713" y="12737"/>
            <a:ext cx="11333585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defPPr>
              <a:defRPr lang="es-MX"/>
            </a:defPPr>
            <a:lvl1pPr algn="ctr">
              <a:defRPr sz="2400" b="1">
                <a:solidFill>
                  <a:schemeClr val="bg1"/>
                </a:solidFill>
                <a:latin typeface="Comic Sans MS" pitchFamily="66" charset="0"/>
              </a:defRPr>
            </a:lvl1pPr>
          </a:lstStyle>
          <a:p>
            <a:r>
              <a:rPr lang="es-MX" sz="2000" dirty="0" smtClean="0">
                <a:solidFill>
                  <a:schemeClr val="tx1"/>
                </a:solidFill>
                <a:latin typeface="Calibri" panose="020F0502020204030204" pitchFamily="34" charset="0"/>
              </a:rPr>
              <a:t>Verificación del Stock de personal disponible por punto de atención a partir de la base de datos de Recursos Humanos del SIGA</a:t>
            </a:r>
            <a:endParaRPr lang="es-MX" sz="2000" dirty="0">
              <a:solidFill>
                <a:schemeClr val="tx1"/>
              </a:solidFill>
              <a:latin typeface="Calibri" panose="020F0502020204030204" pitchFamily="34" charset="0"/>
            </a:endParaRPr>
          </a:p>
        </p:txBody>
      </p:sp>
      <p:sp>
        <p:nvSpPr>
          <p:cNvPr id="3" name="Rectángulo 2"/>
          <p:cNvSpPr/>
          <p:nvPr/>
        </p:nvSpPr>
        <p:spPr>
          <a:xfrm>
            <a:off x="6808763" y="5404909"/>
            <a:ext cx="667880" cy="1041009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6" name="Rectángulo 5"/>
          <p:cNvSpPr/>
          <p:nvPr/>
        </p:nvSpPr>
        <p:spPr>
          <a:xfrm>
            <a:off x="11183815" y="5404909"/>
            <a:ext cx="782716" cy="1041009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2133971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es-MX" dirty="0" smtClean="0"/>
              <a:t>Ejecución presupuestal</a:t>
            </a:r>
            <a:endParaRPr lang="es-MX" dirty="0"/>
          </a:p>
        </p:txBody>
      </p:sp>
      <p:sp>
        <p:nvSpPr>
          <p:cNvPr id="3" name="Rectangle 2"/>
          <p:cNvSpPr txBox="1">
            <a:spLocks noChangeArrowheads="1"/>
          </p:cNvSpPr>
          <p:nvPr/>
        </p:nvSpPr>
        <p:spPr bwMode="auto">
          <a:xfrm>
            <a:off x="5596756" y="5281442"/>
            <a:ext cx="5901559" cy="141889"/>
          </a:xfrm>
          <a:prstGeom prst="rect">
            <a:avLst/>
          </a:prstGeom>
          <a:solidFill>
            <a:schemeClr val="accent4">
              <a:lumMod val="75000"/>
            </a:schemeClr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1" fontAlgn="auto" hangingPunct="1">
              <a:spcAft>
                <a:spcPts val="0"/>
              </a:spcAft>
              <a:defRPr/>
            </a:pPr>
            <a:endParaRPr lang="es-MX" sz="3600" b="1" dirty="0">
              <a:solidFill>
                <a:schemeClr val="bg1"/>
              </a:solidFill>
              <a:latin typeface="Segoe UI" pitchFamily="34" charset="0"/>
              <a:ea typeface="+mj-ea"/>
              <a:cs typeface="Segoe U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078848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4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44717544"/>
              </p:ext>
            </p:extLst>
          </p:nvPr>
        </p:nvGraphicFramePr>
        <p:xfrm>
          <a:off x="346843" y="1087821"/>
          <a:ext cx="11382702" cy="4899578"/>
        </p:xfrm>
        <a:graphic>
          <a:graphicData uri="http://schemas.openxmlformats.org/drawingml/2006/table">
            <a:tbl>
              <a:tblPr/>
              <a:tblGrid>
                <a:gridCol w="11382702"/>
              </a:tblGrid>
              <a:tr h="1545021">
                <a:tc>
                  <a:txBody>
                    <a:bodyPr/>
                    <a:lstStyle/>
                    <a:p>
                      <a:pPr marL="0" algn="just" defTabSz="914400" rtl="0" eaLnBrk="1" latinLnBrk="0" hangingPunct="1">
                        <a:lnSpc>
                          <a:spcPct val="100000"/>
                        </a:lnSpc>
                        <a:spcAft>
                          <a:spcPts val="1000"/>
                        </a:spcAft>
                        <a:tabLst>
                          <a:tab pos="457200" algn="l"/>
                        </a:tabLst>
                      </a:pPr>
                      <a:r>
                        <a:rPr lang="es-PE" sz="2200" b="1" kern="1200" dirty="0" smtClean="0">
                          <a:solidFill>
                            <a:srgbClr val="000000"/>
                          </a:solidFill>
                          <a:latin typeface="+mn-lt"/>
                          <a:ea typeface="Calibri"/>
                          <a:cs typeface="Arial" pitchFamily="34" charset="0"/>
                        </a:rPr>
                        <a:t>Adquisiciones </a:t>
                      </a:r>
                      <a:endParaRPr lang="es-MX" sz="2200" b="1" kern="1200" dirty="0" smtClean="0">
                        <a:solidFill>
                          <a:srgbClr val="000000"/>
                        </a:solidFill>
                        <a:latin typeface="+mn-lt"/>
                        <a:ea typeface="Calibri"/>
                        <a:cs typeface="Arial" pitchFamily="34" charset="0"/>
                      </a:endParaRPr>
                    </a:p>
                    <a:p>
                      <a:pPr marL="0" algn="just" defTabSz="914400" rtl="0" eaLnBrk="1" latinLnBrk="0" hangingPunct="1">
                        <a:lnSpc>
                          <a:spcPct val="100000"/>
                        </a:lnSpc>
                        <a:spcAft>
                          <a:spcPts val="1000"/>
                        </a:spcAft>
                        <a:tabLst>
                          <a:tab pos="457200" algn="l"/>
                        </a:tabLst>
                      </a:pPr>
                      <a:r>
                        <a:rPr lang="es-PE" sz="2200" kern="1200" dirty="0" smtClean="0">
                          <a:solidFill>
                            <a:srgbClr val="000000"/>
                          </a:solidFill>
                          <a:latin typeface="+mn-lt"/>
                          <a:ea typeface="Calibri"/>
                          <a:cs typeface="Arial" pitchFamily="34" charset="0"/>
                        </a:rPr>
                        <a:t>La UE</a:t>
                      </a:r>
                      <a:r>
                        <a:rPr lang="es-PE" sz="2200" kern="1200" baseline="0" dirty="0" smtClean="0">
                          <a:solidFill>
                            <a:srgbClr val="000000"/>
                          </a:solidFill>
                          <a:latin typeface="+mn-lt"/>
                          <a:ea typeface="Calibri"/>
                          <a:cs typeface="Arial" pitchFamily="34" charset="0"/>
                        </a:rPr>
                        <a:t> </a:t>
                      </a:r>
                      <a:r>
                        <a:rPr lang="es-PE" sz="2200" kern="1200" dirty="0" smtClean="0">
                          <a:solidFill>
                            <a:srgbClr val="000000"/>
                          </a:solidFill>
                          <a:latin typeface="+mn-lt"/>
                          <a:ea typeface="Calibri"/>
                          <a:cs typeface="Arial" pitchFamily="34" charset="0"/>
                        </a:rPr>
                        <a:t>ejecuta las adquisiciones según</a:t>
                      </a:r>
                      <a:r>
                        <a:rPr lang="es-PE" sz="2200" kern="1200" baseline="0" dirty="0" smtClean="0">
                          <a:solidFill>
                            <a:srgbClr val="000000"/>
                          </a:solidFill>
                          <a:latin typeface="+mn-lt"/>
                          <a:ea typeface="Calibri"/>
                          <a:cs typeface="Arial" pitchFamily="34" charset="0"/>
                        </a:rPr>
                        <a:t> lo planificado </a:t>
                      </a:r>
                      <a:r>
                        <a:rPr lang="es-PE" sz="2200" kern="1200" dirty="0" smtClean="0">
                          <a:solidFill>
                            <a:srgbClr val="000000"/>
                          </a:solidFill>
                          <a:latin typeface="+mn-lt"/>
                          <a:ea typeface="Calibri"/>
                          <a:cs typeface="Arial" pitchFamily="34" charset="0"/>
                        </a:rPr>
                        <a:t>para garantizar la provisión de bienes y servicios de manera oportuna.</a:t>
                      </a:r>
                      <a:endParaRPr lang="es-MX" sz="2200" kern="1200" dirty="0">
                        <a:solidFill>
                          <a:srgbClr val="000000"/>
                        </a:solidFill>
                        <a:latin typeface="+mn-lt"/>
                        <a:ea typeface="Calibri"/>
                        <a:cs typeface="Arial" pitchFamily="34" charset="0"/>
                      </a:endParaRPr>
                    </a:p>
                  </a:txBody>
                  <a:tcPr marL="66728" marR="66728" marT="33365" marB="3336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1761051"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1000"/>
                        </a:spcAft>
                        <a:tabLst>
                          <a:tab pos="457200" algn="l"/>
                        </a:tabLst>
                      </a:pPr>
                      <a:r>
                        <a:rPr lang="es-PE" sz="2200" b="1" dirty="0" smtClean="0">
                          <a:solidFill>
                            <a:srgbClr val="000000"/>
                          </a:solidFill>
                          <a:latin typeface="+mn-lt"/>
                          <a:ea typeface="Calibri"/>
                          <a:cs typeface="Arial" pitchFamily="34" charset="0"/>
                        </a:rPr>
                        <a:t>Almacén , Distribución  y</a:t>
                      </a:r>
                      <a:r>
                        <a:rPr lang="es-PE" sz="2200" b="1" baseline="0" dirty="0" smtClean="0">
                          <a:solidFill>
                            <a:srgbClr val="000000"/>
                          </a:solidFill>
                          <a:latin typeface="+mn-lt"/>
                          <a:ea typeface="Calibri"/>
                          <a:cs typeface="Arial" pitchFamily="34" charset="0"/>
                        </a:rPr>
                        <a:t> Disponibilidad</a:t>
                      </a:r>
                      <a:endParaRPr lang="es-MX" sz="2200" b="1" dirty="0" smtClean="0">
                        <a:solidFill>
                          <a:srgbClr val="000000"/>
                        </a:solidFill>
                        <a:latin typeface="+mn-lt"/>
                        <a:ea typeface="Calibri"/>
                        <a:cs typeface="Arial" pitchFamily="34" charset="0"/>
                      </a:endParaRPr>
                    </a:p>
                    <a:p>
                      <a:pPr algn="just">
                        <a:lnSpc>
                          <a:spcPct val="100000"/>
                        </a:lnSpc>
                        <a:spcAft>
                          <a:spcPts val="1000"/>
                        </a:spcAft>
                        <a:tabLst>
                          <a:tab pos="457200" algn="l"/>
                        </a:tabLst>
                      </a:pPr>
                      <a:r>
                        <a:rPr lang="es-PE" sz="2200" dirty="0" smtClean="0">
                          <a:solidFill>
                            <a:srgbClr val="000000"/>
                          </a:solidFill>
                          <a:latin typeface="+mn-lt"/>
                          <a:ea typeface="Calibri"/>
                          <a:cs typeface="Arial" pitchFamily="34" charset="0"/>
                        </a:rPr>
                        <a:t>Logística de la UE provee con oportunidad y garantiza la disponibilidad de los insumos en el punto de atención, todos los días del año. </a:t>
                      </a:r>
                      <a:endParaRPr lang="es-MX" sz="2200" dirty="0" smtClean="0">
                        <a:latin typeface="+mn-lt"/>
                        <a:ea typeface="Calibri"/>
                        <a:cs typeface="Arial" pitchFamily="34" charset="0"/>
                      </a:endParaRPr>
                    </a:p>
                  </a:txBody>
                  <a:tcPr marL="66728" marR="66728" marT="33365" marB="3336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1593506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es-PE" sz="22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Reasignación de Recursos </a:t>
                      </a:r>
                      <a:endParaRPr lang="es-ES" sz="2200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just">
                        <a:lnSpc>
                          <a:spcPct val="100000"/>
                        </a:lnSpc>
                      </a:pPr>
                      <a:r>
                        <a:rPr lang="es-PE" sz="22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La asignación y reasignación de recursos (bienes de capital y personal) privilegia </a:t>
                      </a:r>
                      <a:r>
                        <a:rPr lang="es-PE" sz="220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la atención en </a:t>
                      </a:r>
                      <a:r>
                        <a:rPr lang="es-PE" sz="22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los distritos con mayor necesidad y en situación de pobreza.</a:t>
                      </a:r>
                      <a:endParaRPr lang="es-MX" sz="2200" dirty="0" smtClean="0">
                        <a:latin typeface="+mn-lt"/>
                        <a:ea typeface="Calibri"/>
                        <a:cs typeface="Arial" pitchFamily="34" charset="0"/>
                      </a:endParaRPr>
                    </a:p>
                  </a:txBody>
                  <a:tcPr marL="66728" marR="66728" marT="33365" marB="3336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0" y="0"/>
            <a:ext cx="12192000" cy="533400"/>
          </a:xfrm>
          <a:prstGeom prst="rect">
            <a:avLst/>
          </a:prstGeom>
          <a:solidFill>
            <a:schemeClr val="accent4">
              <a:lumMod val="75000"/>
            </a:schemeClr>
          </a:solidFill>
          <a:ln w="9525">
            <a:noFill/>
            <a:miter lim="800000"/>
            <a:headEnd/>
            <a:tailEnd/>
          </a:ln>
        </p:spPr>
        <p:txBody>
          <a:bodyPr anchor="ctr">
            <a:norm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endParaRPr lang="es-MX" sz="2400" b="1" dirty="0">
              <a:solidFill>
                <a:schemeClr val="bg1"/>
              </a:solidFill>
              <a:latin typeface="Segoe UI" pitchFamily="34" charset="0"/>
              <a:ea typeface="+mj-ea"/>
              <a:cs typeface="Segoe UI" pitchFamily="34" charset="0"/>
            </a:endParaRPr>
          </a:p>
        </p:txBody>
      </p:sp>
      <p:sp>
        <p:nvSpPr>
          <p:cNvPr id="7" name="6 CuadroTexto"/>
          <p:cNvSpPr txBox="1"/>
          <p:nvPr/>
        </p:nvSpPr>
        <p:spPr>
          <a:xfrm>
            <a:off x="3799490" y="0"/>
            <a:ext cx="534451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800" b="1" dirty="0" smtClean="0">
                <a:solidFill>
                  <a:schemeClr val="bg1"/>
                </a:solidFill>
              </a:rPr>
              <a:t>EJECUCIÓN  PRESUPUESTAL </a:t>
            </a:r>
            <a:endParaRPr lang="es-MX" sz="28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20118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7" name="2 Subtítulo"/>
          <p:cNvSpPr>
            <a:spLocks noGrp="1"/>
          </p:cNvSpPr>
          <p:nvPr>
            <p:ph type="subTitle" idx="1"/>
          </p:nvPr>
        </p:nvSpPr>
        <p:spPr bwMode="auto">
          <a:xfrm>
            <a:off x="2182705" y="2141154"/>
            <a:ext cx="8072437" cy="2824984"/>
          </a:xfrm>
          <a:solidFill>
            <a:schemeClr val="bg1">
              <a:lumMod val="85000"/>
            </a:schemeClr>
          </a:solidFill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rmAutofit/>
          </a:bodyPr>
          <a:lstStyle/>
          <a:p>
            <a:pPr marL="514350" indent="-514350" algn="just">
              <a:buFontTx/>
              <a:buAutoNum type="arabicPeriod"/>
            </a:pPr>
            <a:endParaRPr lang="es-ES" altLang="es-MX" dirty="0" smtClean="0">
              <a:solidFill>
                <a:schemeClr val="tx1"/>
              </a:solidFill>
            </a:endParaRPr>
          </a:p>
          <a:p>
            <a:pPr marL="514350" indent="-514350" algn="just">
              <a:buFontTx/>
              <a:buAutoNum type="arabicPeriod"/>
            </a:pPr>
            <a:r>
              <a:rPr lang="es-ES" altLang="es-MX" dirty="0" smtClean="0">
                <a:solidFill>
                  <a:schemeClr val="tx1"/>
                </a:solidFill>
              </a:rPr>
              <a:t>Planificación de las adquisiciones</a:t>
            </a:r>
          </a:p>
          <a:p>
            <a:pPr marL="514350" indent="-514350" algn="just">
              <a:buFontTx/>
              <a:buAutoNum type="arabicPeriod"/>
            </a:pPr>
            <a:r>
              <a:rPr lang="es-ES" altLang="es-MX" dirty="0" smtClean="0">
                <a:solidFill>
                  <a:schemeClr val="tx1"/>
                </a:solidFill>
              </a:rPr>
              <a:t>Procesos de Selección</a:t>
            </a:r>
          </a:p>
          <a:p>
            <a:pPr marL="514350" indent="-514350" algn="just">
              <a:buFontTx/>
              <a:buAutoNum type="arabicPeriod"/>
            </a:pPr>
            <a:r>
              <a:rPr lang="es-ES" altLang="es-MX" dirty="0" smtClean="0">
                <a:solidFill>
                  <a:schemeClr val="tx1"/>
                </a:solidFill>
              </a:rPr>
              <a:t>Administración de Contratos. </a:t>
            </a:r>
          </a:p>
        </p:txBody>
      </p:sp>
      <p:sp>
        <p:nvSpPr>
          <p:cNvPr id="6" name="Rectangle 2"/>
          <p:cNvSpPr txBox="1">
            <a:spLocks noChangeArrowheads="1"/>
          </p:cNvSpPr>
          <p:nvPr/>
        </p:nvSpPr>
        <p:spPr bwMode="auto">
          <a:xfrm>
            <a:off x="0" y="0"/>
            <a:ext cx="12192000" cy="533400"/>
          </a:xfrm>
          <a:prstGeom prst="rect">
            <a:avLst/>
          </a:prstGeom>
          <a:solidFill>
            <a:schemeClr val="accent4">
              <a:lumMod val="75000"/>
            </a:schemeClr>
          </a:solidFill>
          <a:ln w="9525">
            <a:noFill/>
            <a:miter lim="800000"/>
            <a:headEnd/>
            <a:tailEnd/>
          </a:ln>
        </p:spPr>
        <p:txBody>
          <a:bodyPr anchor="ctr">
            <a:norm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endParaRPr lang="es-MX" sz="2400" b="1" dirty="0">
              <a:solidFill>
                <a:schemeClr val="bg1"/>
              </a:solidFill>
              <a:latin typeface="Segoe UI" pitchFamily="34" charset="0"/>
              <a:ea typeface="+mj-ea"/>
              <a:cs typeface="Segoe UI" pitchFamily="34" charset="0"/>
            </a:endParaRPr>
          </a:p>
        </p:txBody>
      </p:sp>
      <p:sp>
        <p:nvSpPr>
          <p:cNvPr id="5" name="4 CuadroTexto"/>
          <p:cNvSpPr txBox="1"/>
          <p:nvPr/>
        </p:nvSpPr>
        <p:spPr>
          <a:xfrm>
            <a:off x="3168868" y="0"/>
            <a:ext cx="550216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2800" b="1" dirty="0" smtClean="0">
                <a:solidFill>
                  <a:schemeClr val="bg1"/>
                </a:solidFill>
              </a:rPr>
              <a:t>ADQUISICIONES</a:t>
            </a:r>
            <a:endParaRPr lang="es-MX" sz="28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36413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8 Flecha doblada"/>
          <p:cNvSpPr/>
          <p:nvPr/>
        </p:nvSpPr>
        <p:spPr bwMode="auto">
          <a:xfrm flipV="1">
            <a:off x="8667751" y="5988050"/>
            <a:ext cx="1357313" cy="369888"/>
          </a:xfrm>
          <a:prstGeom prst="bentArrow">
            <a:avLst/>
          </a:prstGeom>
          <a:solidFill>
            <a:srgbClr val="CC3300"/>
          </a:soli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>
            <a:spAutoFit/>
          </a:bodyPr>
          <a:lstStyle/>
          <a:p>
            <a:pPr eaLnBrk="1" hangingPunct="1">
              <a:defRPr/>
            </a:pPr>
            <a:endParaRPr lang="es-MX">
              <a:latin typeface="Arial" charset="0"/>
              <a:cs typeface="Arial" charset="0"/>
            </a:endParaRPr>
          </a:p>
        </p:txBody>
      </p:sp>
      <p:graphicFrame>
        <p:nvGraphicFramePr>
          <p:cNvPr id="5" name="4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8774051"/>
              </p:ext>
            </p:extLst>
          </p:nvPr>
        </p:nvGraphicFramePr>
        <p:xfrm>
          <a:off x="472966" y="1285876"/>
          <a:ext cx="11130455" cy="4468538"/>
        </p:xfrm>
        <a:graphic>
          <a:graphicData uri="http://schemas.openxmlformats.org/drawingml/2006/table">
            <a:tbl>
              <a:tblPr/>
              <a:tblGrid>
                <a:gridCol w="11130455"/>
              </a:tblGrid>
              <a:tr h="1616490">
                <a:tc>
                  <a:txBody>
                    <a:bodyPr/>
                    <a:lstStyle/>
                    <a:p>
                      <a:pPr marL="536575" lvl="0" indent="-536575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Calibri"/>
                        <a:buNone/>
                      </a:pPr>
                      <a:r>
                        <a:rPr lang="es-PE" sz="2200" dirty="0" smtClean="0">
                          <a:solidFill>
                            <a:srgbClr val="000000"/>
                          </a:solidFill>
                          <a:latin typeface="+mn-lt"/>
                          <a:ea typeface="Calibri"/>
                          <a:cs typeface="Times New Roman"/>
                        </a:rPr>
                        <a:t>1.1</a:t>
                      </a:r>
                      <a:r>
                        <a:rPr lang="es-PE" sz="2200" baseline="0" dirty="0" smtClean="0">
                          <a:solidFill>
                            <a:srgbClr val="000000"/>
                          </a:solidFill>
                          <a:latin typeface="+mn-lt"/>
                          <a:ea typeface="Calibri"/>
                          <a:cs typeface="Times New Roman"/>
                        </a:rPr>
                        <a:t>  La UE genera el PAO  (Plan Anual de Obtenciones) a partir del CN (Cuadro de Necesidades) elaborado por todos los puntos de atención según productos y actividades y engloba todas las Fuentes </a:t>
                      </a:r>
                      <a:r>
                        <a:rPr lang="es-PE" sz="2200" kern="1200" baseline="0" dirty="0" smtClean="0">
                          <a:solidFill>
                            <a:srgbClr val="000000"/>
                          </a:solidFill>
                          <a:latin typeface="+mn-lt"/>
                          <a:ea typeface="Calibri"/>
                          <a:cs typeface="Times New Roman"/>
                        </a:rPr>
                        <a:t>de </a:t>
                      </a:r>
                      <a:r>
                        <a:rPr lang="es-PE" sz="2200" kern="1200" baseline="0" dirty="0" smtClean="0">
                          <a:solidFill>
                            <a:srgbClr val="000000"/>
                          </a:solidFill>
                          <a:latin typeface="+mn-lt"/>
                          <a:ea typeface="Calibri"/>
                          <a:cs typeface="Times New Roman"/>
                          <a:hlinkClick r:id="rId2" action="ppaction://hlinksldjump"/>
                        </a:rPr>
                        <a:t>Financiamiento</a:t>
                      </a:r>
                      <a:r>
                        <a:rPr lang="es-PE" sz="2200" kern="1200" baseline="0" dirty="0" smtClean="0">
                          <a:solidFill>
                            <a:srgbClr val="000000"/>
                          </a:solidFill>
                          <a:latin typeface="+mn-lt"/>
                          <a:ea typeface="Calibri"/>
                          <a:cs typeface="Times New Roman"/>
                        </a:rPr>
                        <a:t>.</a:t>
                      </a:r>
                      <a:endParaRPr lang="es-ES" sz="2200" kern="1200" baseline="0" dirty="0">
                        <a:solidFill>
                          <a:srgbClr val="000000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91439" marR="91439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17780">
                <a:tc>
                  <a:txBody>
                    <a:bodyPr/>
                    <a:lstStyle/>
                    <a:p>
                      <a:pPr marL="342900" lvl="0" indent="-34290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Calibri"/>
                        <a:buNone/>
                      </a:pPr>
                      <a:r>
                        <a:rPr lang="es-ES" sz="2200" kern="1200" dirty="0" smtClean="0">
                          <a:solidFill>
                            <a:srgbClr val="000000"/>
                          </a:solidFill>
                          <a:latin typeface="+mn-lt"/>
                          <a:ea typeface="Calibri"/>
                          <a:cs typeface="Times New Roman"/>
                        </a:rPr>
                        <a:t>1.2   Plan Anual de Contrataciones (PAC), derivado del </a:t>
                      </a:r>
                      <a:r>
                        <a:rPr lang="es-ES" sz="2200" kern="1200" dirty="0" smtClean="0">
                          <a:solidFill>
                            <a:srgbClr val="000000"/>
                          </a:solidFill>
                          <a:latin typeface="+mn-lt"/>
                          <a:ea typeface="Calibri"/>
                          <a:cs typeface="Times New Roman"/>
                          <a:hlinkClick r:id="rId3" action="ppaction://hlinksldjump"/>
                        </a:rPr>
                        <a:t>SIGA (SIP-</a:t>
                      </a:r>
                      <a:r>
                        <a:rPr lang="es-ES" sz="2200" kern="1200" dirty="0" err="1" smtClean="0">
                          <a:solidFill>
                            <a:srgbClr val="000000"/>
                          </a:solidFill>
                          <a:latin typeface="+mn-lt"/>
                          <a:ea typeface="Calibri"/>
                          <a:cs typeface="Times New Roman"/>
                          <a:hlinkClick r:id="rId3" action="ppaction://hlinksldjump"/>
                        </a:rPr>
                        <a:t>PpR</a:t>
                      </a:r>
                      <a:r>
                        <a:rPr lang="es-ES" sz="2200" kern="1200" dirty="0" smtClean="0">
                          <a:solidFill>
                            <a:srgbClr val="000000"/>
                          </a:solidFill>
                          <a:latin typeface="+mn-lt"/>
                          <a:ea typeface="Calibri"/>
                          <a:cs typeface="Times New Roman"/>
                          <a:hlinkClick r:id="rId3" action="ppaction://hlinksldjump"/>
                        </a:rPr>
                        <a:t>)</a:t>
                      </a:r>
                      <a:endParaRPr lang="es-ES" sz="2200" kern="1200" dirty="0">
                        <a:solidFill>
                          <a:srgbClr val="000000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91439" marR="91439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117134">
                <a:tc>
                  <a:txBody>
                    <a:bodyPr/>
                    <a:lstStyle/>
                    <a:p>
                      <a:pPr marL="536575" marR="0" lvl="0" indent="-536575" algn="just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Calibri"/>
                        <a:buNone/>
                        <a:tabLst/>
                        <a:defRPr/>
                      </a:pPr>
                      <a:r>
                        <a:rPr lang="es-ES" sz="2200" kern="1200" dirty="0" smtClean="0">
                          <a:solidFill>
                            <a:srgbClr val="000000"/>
                          </a:solidFill>
                          <a:latin typeface="+mn-lt"/>
                          <a:ea typeface="Calibri"/>
                          <a:cs typeface="Times New Roman"/>
                        </a:rPr>
                        <a:t>1.3  </a:t>
                      </a:r>
                      <a:r>
                        <a:rPr lang="es-PE" sz="2200" dirty="0" smtClean="0">
                          <a:solidFill>
                            <a:srgbClr val="000000"/>
                          </a:solidFill>
                          <a:latin typeface="+mn-lt"/>
                          <a:ea typeface="Calibri"/>
                          <a:cs typeface="Times New Roman"/>
                        </a:rPr>
                        <a:t>Especificas de gasto del PIM (SIAF) se corresponden con el Cuadro de necesidades del SIGA (SIP-</a:t>
                      </a:r>
                      <a:r>
                        <a:rPr lang="es-PE" sz="2200" dirty="0" err="1" smtClean="0">
                          <a:solidFill>
                            <a:srgbClr val="000000"/>
                          </a:solidFill>
                          <a:latin typeface="+mn-lt"/>
                          <a:ea typeface="Calibri"/>
                          <a:cs typeface="Times New Roman"/>
                        </a:rPr>
                        <a:t>PpR</a:t>
                      </a:r>
                      <a:r>
                        <a:rPr lang="es-PE" sz="2200" dirty="0" smtClean="0">
                          <a:solidFill>
                            <a:srgbClr val="000000"/>
                          </a:solidFill>
                          <a:latin typeface="+mn-lt"/>
                          <a:ea typeface="Calibri"/>
                          <a:cs typeface="Times New Roman"/>
                        </a:rPr>
                        <a:t>) para cada Producto.</a:t>
                      </a:r>
                      <a:endParaRPr lang="es-ES" sz="2200" dirty="0" smtClean="0">
                        <a:solidFill>
                          <a:schemeClr val="tx1"/>
                        </a:solidFill>
                        <a:latin typeface="+mn-lt"/>
                        <a:ea typeface="Calibri" pitchFamily="34" charset="0"/>
                      </a:endParaRPr>
                    </a:p>
                  </a:txBody>
                  <a:tcPr marL="91439" marR="91439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117134">
                <a:tc>
                  <a:txBody>
                    <a:bodyPr/>
                    <a:lstStyle/>
                    <a:p>
                      <a:pPr marL="536575" lvl="0" indent="-536575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Calibri"/>
                        <a:buNone/>
                        <a:tabLst/>
                      </a:pPr>
                      <a:r>
                        <a:rPr lang="es-ES" sz="2200" kern="1200" dirty="0" smtClean="0">
                          <a:solidFill>
                            <a:srgbClr val="000000"/>
                          </a:solidFill>
                          <a:latin typeface="+mn-lt"/>
                          <a:ea typeface="Calibri"/>
                          <a:cs typeface="Times New Roman"/>
                        </a:rPr>
                        <a:t>1.4 Mayor proporción de presupuesto</a:t>
                      </a:r>
                      <a:r>
                        <a:rPr lang="es-ES" sz="2200" kern="1200" baseline="0" dirty="0" smtClean="0">
                          <a:solidFill>
                            <a:srgbClr val="000000"/>
                          </a:solidFill>
                          <a:latin typeface="+mn-lt"/>
                          <a:ea typeface="Calibri"/>
                          <a:cs typeface="Times New Roman"/>
                        </a:rPr>
                        <a:t> consignado en el PAO corresponde a procesos comprendidos en </a:t>
                      </a:r>
                      <a:r>
                        <a:rPr lang="es-ES" sz="2200" kern="1200" baseline="0" dirty="0" smtClean="0">
                          <a:solidFill>
                            <a:srgbClr val="000000"/>
                          </a:solidFill>
                          <a:latin typeface="+mn-lt"/>
                          <a:ea typeface="Calibri"/>
                          <a:cs typeface="Times New Roman"/>
                          <a:hlinkClick r:id="rId4" action="ppaction://hlinksldjump"/>
                        </a:rPr>
                        <a:t>PAC</a:t>
                      </a:r>
                      <a:r>
                        <a:rPr lang="es-ES" sz="2200" kern="1200" baseline="0" dirty="0" smtClean="0">
                          <a:solidFill>
                            <a:srgbClr val="000000"/>
                          </a:solidFill>
                          <a:latin typeface="+mn-lt"/>
                          <a:ea typeface="Calibri"/>
                          <a:cs typeface="Times New Roman"/>
                        </a:rPr>
                        <a:t>.</a:t>
                      </a:r>
                      <a:endParaRPr lang="es-ES" sz="2200" kern="1200" dirty="0">
                        <a:solidFill>
                          <a:srgbClr val="000000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91439" marR="91439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6" name="Rectangle 2"/>
          <p:cNvSpPr txBox="1">
            <a:spLocks noChangeArrowheads="1"/>
          </p:cNvSpPr>
          <p:nvPr/>
        </p:nvSpPr>
        <p:spPr bwMode="auto">
          <a:xfrm>
            <a:off x="0" y="0"/>
            <a:ext cx="12192000" cy="533400"/>
          </a:xfrm>
          <a:prstGeom prst="rect">
            <a:avLst/>
          </a:prstGeom>
          <a:solidFill>
            <a:schemeClr val="accent4">
              <a:lumMod val="75000"/>
            </a:schemeClr>
          </a:solidFill>
          <a:ln w="9525">
            <a:noFill/>
            <a:miter lim="800000"/>
            <a:headEnd/>
            <a:tailEnd/>
          </a:ln>
        </p:spPr>
        <p:txBody>
          <a:bodyPr anchor="ctr">
            <a:norm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endParaRPr lang="es-MX" sz="2400" b="1" dirty="0">
              <a:solidFill>
                <a:schemeClr val="bg1"/>
              </a:solidFill>
              <a:latin typeface="Segoe UI" pitchFamily="34" charset="0"/>
              <a:ea typeface="+mj-ea"/>
              <a:cs typeface="Segoe UI" pitchFamily="34" charset="0"/>
            </a:endParaRPr>
          </a:p>
        </p:txBody>
      </p:sp>
      <p:sp>
        <p:nvSpPr>
          <p:cNvPr id="4" name="3 CuadroTexto"/>
          <p:cNvSpPr txBox="1"/>
          <p:nvPr/>
        </p:nvSpPr>
        <p:spPr>
          <a:xfrm>
            <a:off x="2230987" y="-3916"/>
            <a:ext cx="7572375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rtlCol="0" anchor="ctr">
            <a:spAutoFit/>
          </a:bodyPr>
          <a:lstStyle>
            <a:lvl1pPr algn="ctr">
              <a:spcBef>
                <a:spcPct val="0"/>
              </a:spcBef>
              <a:buNone/>
              <a:defRPr sz="2400" b="1">
                <a:solidFill>
                  <a:schemeClr val="bg1"/>
                </a:solidFill>
                <a:latin typeface="Comic Sans MS" pitchFamily="66" charset="0"/>
              </a:defRPr>
            </a:lvl1pPr>
          </a:lstStyle>
          <a:p>
            <a:r>
              <a:rPr lang="es-ES" sz="3200" dirty="0">
                <a:latin typeface="+mn-lt"/>
              </a:rPr>
              <a:t>1. Planificación de las adquisiciones</a:t>
            </a:r>
            <a:r>
              <a:rPr lang="es-PE" sz="3200" dirty="0">
                <a:latin typeface="+mn-lt"/>
              </a:rPr>
              <a:t> </a:t>
            </a:r>
            <a:endParaRPr lang="es-MX" sz="32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9757530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1 Título"/>
          <p:cNvSpPr>
            <a:spLocks noGrp="1"/>
          </p:cNvSpPr>
          <p:nvPr>
            <p:ph type="title"/>
          </p:nvPr>
        </p:nvSpPr>
        <p:spPr bwMode="auto">
          <a:xfrm>
            <a:off x="731520" y="238422"/>
            <a:ext cx="10438227" cy="461665"/>
          </a:xfrm>
          <a:noFill/>
          <a:ln w="9525">
            <a:noFill/>
            <a:miter lim="800000"/>
            <a:headEnd/>
            <a:tailEnd/>
          </a:ln>
          <a:extLst/>
        </p:spPr>
        <p:txBody>
          <a:bodyPr vert="horz" wrap="square" lIns="91440" tIns="45720" rIns="91440" bIns="45720" rtlCol="0" anchor="ctr">
            <a:spAutoFit/>
          </a:bodyPr>
          <a:lstStyle/>
          <a:p>
            <a:r>
              <a:rPr lang="es-ES" altLang="es-MX" sz="2400" b="1" dirty="0" smtClean="0">
                <a:latin typeface="+mn-lt"/>
                <a:ea typeface="+mn-ea"/>
                <a:cs typeface="+mn-cs"/>
              </a:rPr>
              <a:t>La </a:t>
            </a:r>
            <a:r>
              <a:rPr lang="es-ES" altLang="es-MX" sz="2400" b="1" dirty="0">
                <a:latin typeface="+mn-lt"/>
                <a:ea typeface="+mn-ea"/>
                <a:cs typeface="+mn-cs"/>
              </a:rPr>
              <a:t>UE genera el PAO con el CN por </a:t>
            </a:r>
            <a:r>
              <a:rPr lang="es-ES" altLang="es-MX" sz="2400" b="1" dirty="0" smtClean="0">
                <a:latin typeface="+mn-lt"/>
                <a:ea typeface="+mn-ea"/>
                <a:cs typeface="+mn-cs"/>
              </a:rPr>
              <a:t>producto </a:t>
            </a:r>
            <a:r>
              <a:rPr lang="es-ES" altLang="es-MX" sz="2400" b="1" dirty="0">
                <a:latin typeface="+mn-lt"/>
                <a:ea typeface="+mn-ea"/>
                <a:cs typeface="+mn-cs"/>
              </a:rPr>
              <a:t>y por centros de costos. </a:t>
            </a:r>
          </a:p>
        </p:txBody>
      </p:sp>
      <p:sp>
        <p:nvSpPr>
          <p:cNvPr id="5" name="4 Rectángulo"/>
          <p:cNvSpPr/>
          <p:nvPr/>
        </p:nvSpPr>
        <p:spPr>
          <a:xfrm>
            <a:off x="2166938" y="1412003"/>
            <a:ext cx="2214562" cy="142875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s-ES" b="1" dirty="0">
                <a:solidFill>
                  <a:schemeClr val="tx1"/>
                </a:solidFill>
              </a:rPr>
              <a:t>CN  Fase Requerido</a:t>
            </a:r>
          </a:p>
        </p:txBody>
      </p:sp>
      <p:sp>
        <p:nvSpPr>
          <p:cNvPr id="8" name="7 Rectángulo"/>
          <p:cNvSpPr/>
          <p:nvPr/>
        </p:nvSpPr>
        <p:spPr>
          <a:xfrm>
            <a:off x="5150566" y="1920439"/>
            <a:ext cx="1643062" cy="85725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s-ES" b="1" dirty="0">
                <a:solidFill>
                  <a:schemeClr val="tx1"/>
                </a:solidFill>
              </a:rPr>
              <a:t>CN Fase Programado</a:t>
            </a:r>
          </a:p>
        </p:txBody>
      </p:sp>
      <p:sp>
        <p:nvSpPr>
          <p:cNvPr id="9" name="8 Rectángulo"/>
          <p:cNvSpPr/>
          <p:nvPr/>
        </p:nvSpPr>
        <p:spPr>
          <a:xfrm>
            <a:off x="7643486" y="1833236"/>
            <a:ext cx="1714500" cy="85725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s-ES" b="1" dirty="0">
                <a:solidFill>
                  <a:schemeClr val="tx1"/>
                </a:solidFill>
              </a:rPr>
              <a:t>CN Fase Aprobado</a:t>
            </a:r>
          </a:p>
        </p:txBody>
      </p:sp>
      <p:sp>
        <p:nvSpPr>
          <p:cNvPr id="13318" name="15 CuadroTexto"/>
          <p:cNvSpPr txBox="1">
            <a:spLocks noChangeArrowheads="1"/>
          </p:cNvSpPr>
          <p:nvPr/>
        </p:nvSpPr>
        <p:spPr bwMode="auto">
          <a:xfrm>
            <a:off x="630612" y="3149662"/>
            <a:ext cx="11277600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u="sng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u="sng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u="sng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u="sng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u="sng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 eaLnBrk="1" hangingPunct="1"/>
            <a:endParaRPr lang="es-ES" altLang="es-MX" u="none" dirty="0"/>
          </a:p>
          <a:p>
            <a:pPr algn="just" eaLnBrk="1" hangingPunct="1"/>
            <a:endParaRPr lang="es-ES" altLang="es-MX" u="none" dirty="0"/>
          </a:p>
          <a:p>
            <a:pPr algn="just" eaLnBrk="1" hangingPunct="1"/>
            <a:r>
              <a:rPr lang="es-ES" altLang="es-MX" u="none" dirty="0"/>
              <a:t>LA UE PRIORIZA LOS BIENES Y SERVICIOS DIRECTOS PARA LA ENTREGA DE LOS PRODUCTOS.</a:t>
            </a:r>
          </a:p>
        </p:txBody>
      </p:sp>
      <p:sp>
        <p:nvSpPr>
          <p:cNvPr id="13319" name="14 Flecha derecha"/>
          <p:cNvSpPr>
            <a:spLocks noChangeArrowheads="1"/>
          </p:cNvSpPr>
          <p:nvPr/>
        </p:nvSpPr>
        <p:spPr bwMode="auto">
          <a:xfrm>
            <a:off x="4531986" y="2115812"/>
            <a:ext cx="539750" cy="733663"/>
          </a:xfrm>
          <a:prstGeom prst="rightArrow">
            <a:avLst>
              <a:gd name="adj1" fmla="val 50000"/>
              <a:gd name="adj2" fmla="val 49927"/>
            </a:avLst>
          </a:prstGeom>
          <a:solidFill>
            <a:srgbClr val="CC3300"/>
          </a:solidFill>
          <a:ln>
            <a:noFill/>
          </a:ln>
          <a:extLst>
            <a:ext uri="{91240B29-F687-4F45-9708-019B960494DF}">
              <a14:hiddenLine xmlns:a14="http://schemas.microsoft.com/office/drawing/2010/main" w="38100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u="sng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u="sng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u="sng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u="sng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u="sng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s-MX" altLang="es-MX"/>
          </a:p>
        </p:txBody>
      </p:sp>
      <p:sp>
        <p:nvSpPr>
          <p:cNvPr id="13320" name="14 Flecha derecha"/>
          <p:cNvSpPr>
            <a:spLocks noChangeArrowheads="1"/>
          </p:cNvSpPr>
          <p:nvPr/>
        </p:nvSpPr>
        <p:spPr bwMode="auto">
          <a:xfrm>
            <a:off x="6929112" y="2190424"/>
            <a:ext cx="428625" cy="733663"/>
          </a:xfrm>
          <a:prstGeom prst="rightArrow">
            <a:avLst>
              <a:gd name="adj1" fmla="val 50000"/>
              <a:gd name="adj2" fmla="val 49950"/>
            </a:avLst>
          </a:prstGeom>
          <a:solidFill>
            <a:srgbClr val="CC3300"/>
          </a:solidFill>
          <a:ln>
            <a:noFill/>
          </a:ln>
          <a:extLst>
            <a:ext uri="{91240B29-F687-4F45-9708-019B960494DF}">
              <a14:hiddenLine xmlns:a14="http://schemas.microsoft.com/office/drawing/2010/main" w="38100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u="sng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u="sng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u="sng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u="sng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u="sng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s-MX" altLang="es-MX"/>
          </a:p>
        </p:txBody>
      </p:sp>
      <p:sp>
        <p:nvSpPr>
          <p:cNvPr id="30739" name="18 Rectángulo"/>
          <p:cNvSpPr>
            <a:spLocks noChangeArrowheads="1"/>
          </p:cNvSpPr>
          <p:nvPr/>
        </p:nvSpPr>
        <p:spPr bwMode="auto">
          <a:xfrm>
            <a:off x="7643486" y="1434663"/>
            <a:ext cx="1714500" cy="36933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38100" algn="ctr">
            <a:solidFill>
              <a:schemeClr val="bg1">
                <a:lumMod val="50000"/>
              </a:schemeClr>
            </a:solidFill>
            <a:round/>
            <a:headEnd/>
            <a:tailEnd/>
          </a:ln>
        </p:spPr>
        <p:txBody>
          <a:bodyPr wrap="square">
            <a:spAutoFit/>
          </a:bodyPr>
          <a:lstStyle/>
          <a:p>
            <a:pPr algn="ctr" eaLnBrk="1" hangingPunct="1">
              <a:defRPr/>
            </a:pPr>
            <a:r>
              <a:rPr lang="es-ES" dirty="0" smtClean="0">
                <a:latin typeface="Arial" charset="0"/>
                <a:cs typeface="Arial" charset="0"/>
              </a:rPr>
              <a:t>Demanda </a:t>
            </a:r>
            <a:endParaRPr lang="es-ES" dirty="0">
              <a:latin typeface="Arial" charset="0"/>
              <a:cs typeface="Arial" charset="0"/>
            </a:endParaRPr>
          </a:p>
        </p:txBody>
      </p:sp>
      <p:sp>
        <p:nvSpPr>
          <p:cNvPr id="13322" name="10 Rectángulo"/>
          <p:cNvSpPr>
            <a:spLocks noChangeArrowheads="1"/>
          </p:cNvSpPr>
          <p:nvPr/>
        </p:nvSpPr>
        <p:spPr bwMode="auto">
          <a:xfrm>
            <a:off x="1069145" y="4714876"/>
            <a:ext cx="1042416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u="sng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u="sng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u="sng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u="sng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u="sng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s-ES" altLang="es-MX" sz="2000" b="1" dirty="0">
                <a:solidFill>
                  <a:srgbClr val="FF0000"/>
                </a:solidFill>
              </a:rPr>
              <a:t>¡IMPORTANTE: Cada </a:t>
            </a:r>
            <a:r>
              <a:rPr lang="es-ES" altLang="es-MX" sz="2000" b="1" dirty="0" smtClean="0">
                <a:solidFill>
                  <a:srgbClr val="FF0000"/>
                </a:solidFill>
              </a:rPr>
              <a:t>punto de atención debe </a:t>
            </a:r>
            <a:r>
              <a:rPr lang="es-ES" altLang="es-MX" sz="2000" b="1" dirty="0">
                <a:solidFill>
                  <a:srgbClr val="FF0000"/>
                </a:solidFill>
              </a:rPr>
              <a:t>conocer su Cuadro de Necesidades!</a:t>
            </a:r>
          </a:p>
        </p:txBody>
      </p:sp>
    </p:spTree>
    <p:extLst>
      <p:ext uri="{BB962C8B-B14F-4D97-AF65-F5344CB8AC3E}">
        <p14:creationId xmlns:p14="http://schemas.microsoft.com/office/powerpoint/2010/main" val="14784645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16 CuadroTexto"/>
          <p:cNvSpPr txBox="1">
            <a:spLocks noChangeArrowheads="1"/>
          </p:cNvSpPr>
          <p:nvPr/>
        </p:nvSpPr>
        <p:spPr bwMode="auto">
          <a:xfrm>
            <a:off x="898634" y="1571625"/>
            <a:ext cx="9995338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u="sng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u="sng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u="sng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u="sng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u="sng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 eaLnBrk="1" hangingPunct="1"/>
            <a:r>
              <a:rPr lang="es-ES" altLang="es-MX" sz="2000" b="1" u="none" dirty="0"/>
              <a:t>PLAN ANUAL DE OBTENCION (PAO) </a:t>
            </a:r>
            <a:r>
              <a:rPr lang="es-ES" altLang="es-MX" sz="2000" u="none" dirty="0"/>
              <a:t>CONSIGNADO EN SIGA: ORGANIZADO POR ITEM, FAMILIA, GRUPO E IDENTIFICACION DE TIPOS DE </a:t>
            </a:r>
            <a:r>
              <a:rPr lang="es-ES" altLang="es-MX" sz="2000" u="none" dirty="0" smtClean="0"/>
              <a:t>PROCESOS.</a:t>
            </a:r>
          </a:p>
          <a:p>
            <a:pPr algn="just" eaLnBrk="1" hangingPunct="1"/>
            <a:endParaRPr lang="es-ES" altLang="es-MX" sz="2000" u="none" dirty="0"/>
          </a:p>
          <a:p>
            <a:pPr algn="just" eaLnBrk="1" hangingPunct="1"/>
            <a:r>
              <a:rPr lang="es-ES" altLang="es-MX" sz="2000" b="1" u="none" dirty="0"/>
              <a:t>PLAN ANUAL DE </a:t>
            </a:r>
            <a:r>
              <a:rPr lang="es-ES" altLang="es-MX" sz="2000" b="1" u="none" dirty="0" smtClean="0"/>
              <a:t>CONTRATACIONES </a:t>
            </a:r>
            <a:r>
              <a:rPr lang="es-ES" altLang="es-MX" sz="2000" b="1" u="none" dirty="0"/>
              <a:t>(PAC)</a:t>
            </a:r>
            <a:r>
              <a:rPr lang="es-ES" altLang="es-MX" sz="2000" u="none" dirty="0"/>
              <a:t> CONSIGNADO EN SIGA.</a:t>
            </a:r>
          </a:p>
        </p:txBody>
      </p:sp>
      <p:sp>
        <p:nvSpPr>
          <p:cNvPr id="10" name="9 Rectángulo"/>
          <p:cNvSpPr/>
          <p:nvPr/>
        </p:nvSpPr>
        <p:spPr>
          <a:xfrm>
            <a:off x="2166938" y="3786189"/>
            <a:ext cx="1643062" cy="1214437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s-ES" sz="2000" dirty="0">
                <a:solidFill>
                  <a:schemeClr val="tx1"/>
                </a:solidFill>
              </a:rPr>
              <a:t>CN Fase Aprobado</a:t>
            </a:r>
          </a:p>
        </p:txBody>
      </p:sp>
      <p:sp>
        <p:nvSpPr>
          <p:cNvPr id="11" name="10 Rectángulo"/>
          <p:cNvSpPr/>
          <p:nvPr/>
        </p:nvSpPr>
        <p:spPr>
          <a:xfrm>
            <a:off x="4167188" y="3714750"/>
            <a:ext cx="1643062" cy="1214438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s-ES" sz="2400" dirty="0">
                <a:solidFill>
                  <a:schemeClr val="tx1"/>
                </a:solidFill>
              </a:rPr>
              <a:t>PAO</a:t>
            </a:r>
          </a:p>
        </p:txBody>
      </p:sp>
      <p:sp>
        <p:nvSpPr>
          <p:cNvPr id="12" name="11 Rectángulo"/>
          <p:cNvSpPr/>
          <p:nvPr/>
        </p:nvSpPr>
        <p:spPr>
          <a:xfrm>
            <a:off x="6167439" y="3786188"/>
            <a:ext cx="1571625" cy="1071562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s-ES" sz="2400" dirty="0">
                <a:solidFill>
                  <a:schemeClr val="tx1"/>
                </a:solidFill>
              </a:rPr>
              <a:t>PAC</a:t>
            </a:r>
          </a:p>
        </p:txBody>
      </p:sp>
      <p:sp>
        <p:nvSpPr>
          <p:cNvPr id="15366" name="13 CuadroTexto"/>
          <p:cNvSpPr txBox="1">
            <a:spLocks noChangeArrowheads="1"/>
          </p:cNvSpPr>
          <p:nvPr/>
        </p:nvSpPr>
        <p:spPr bwMode="auto">
          <a:xfrm>
            <a:off x="8310564" y="4000501"/>
            <a:ext cx="128587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u="sng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u="sng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u="sng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u="sng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u="sng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s-ES" altLang="es-MX" sz="2800" dirty="0"/>
              <a:t>OSCE</a:t>
            </a:r>
          </a:p>
        </p:txBody>
      </p:sp>
      <p:sp>
        <p:nvSpPr>
          <p:cNvPr id="15367" name="14 Flecha derecha"/>
          <p:cNvSpPr>
            <a:spLocks noChangeArrowheads="1"/>
          </p:cNvSpPr>
          <p:nvPr/>
        </p:nvSpPr>
        <p:spPr bwMode="auto">
          <a:xfrm>
            <a:off x="3881438" y="4286251"/>
            <a:ext cx="285750" cy="733663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CC3300"/>
          </a:solidFill>
          <a:ln>
            <a:noFill/>
          </a:ln>
          <a:extLst>
            <a:ext uri="{91240B29-F687-4F45-9708-019B960494DF}">
              <a14:hiddenLine xmlns:a14="http://schemas.microsoft.com/office/drawing/2010/main" w="38100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u="sng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u="sng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u="sng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u="sng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u="sng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s-MX" altLang="es-MX"/>
          </a:p>
        </p:txBody>
      </p:sp>
      <p:sp>
        <p:nvSpPr>
          <p:cNvPr id="15368" name="15 Flecha derecha"/>
          <p:cNvSpPr>
            <a:spLocks noChangeArrowheads="1"/>
          </p:cNvSpPr>
          <p:nvPr/>
        </p:nvSpPr>
        <p:spPr bwMode="auto">
          <a:xfrm>
            <a:off x="5881688" y="4286251"/>
            <a:ext cx="285750" cy="733663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CC3300"/>
          </a:solidFill>
          <a:ln>
            <a:noFill/>
          </a:ln>
          <a:extLst>
            <a:ext uri="{91240B29-F687-4F45-9708-019B960494DF}">
              <a14:hiddenLine xmlns:a14="http://schemas.microsoft.com/office/drawing/2010/main" w="38100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u="sng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u="sng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u="sng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u="sng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u="sng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s-MX" altLang="es-MX"/>
          </a:p>
        </p:txBody>
      </p:sp>
      <p:sp>
        <p:nvSpPr>
          <p:cNvPr id="15369" name="14 Flecha derecha"/>
          <p:cNvSpPr>
            <a:spLocks noChangeArrowheads="1"/>
          </p:cNvSpPr>
          <p:nvPr/>
        </p:nvSpPr>
        <p:spPr bwMode="auto">
          <a:xfrm>
            <a:off x="7802128" y="4071939"/>
            <a:ext cx="428625" cy="733663"/>
          </a:xfrm>
          <a:prstGeom prst="rightArrow">
            <a:avLst>
              <a:gd name="adj1" fmla="val 50000"/>
              <a:gd name="adj2" fmla="val 49951"/>
            </a:avLst>
          </a:prstGeom>
          <a:solidFill>
            <a:srgbClr val="CC3300"/>
          </a:solidFill>
          <a:ln>
            <a:noFill/>
          </a:ln>
          <a:extLst>
            <a:ext uri="{91240B29-F687-4F45-9708-019B960494DF}">
              <a14:hiddenLine xmlns:a14="http://schemas.microsoft.com/office/drawing/2010/main" w="38100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u="sng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u="sng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u="sng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u="sng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u="sng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s-MX" altLang="es-MX"/>
          </a:p>
        </p:txBody>
      </p:sp>
      <p:sp>
        <p:nvSpPr>
          <p:cNvPr id="15370" name="13 Rectángulo"/>
          <p:cNvSpPr>
            <a:spLocks noChangeArrowheads="1"/>
          </p:cNvSpPr>
          <p:nvPr/>
        </p:nvSpPr>
        <p:spPr bwMode="auto">
          <a:xfrm>
            <a:off x="1512176" y="391588"/>
            <a:ext cx="8581878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/>
        </p:spPr>
        <p:txBody>
          <a:bodyPr vert="horz" wrap="square" lIns="91440" tIns="45720" rIns="91440" bIns="45720" rtlCol="0" anchor="ctr">
            <a:spAutoFit/>
          </a:bodyPr>
          <a:lstStyle/>
          <a:p>
            <a:pPr algn="ctr">
              <a:spcBef>
                <a:spcPct val="0"/>
              </a:spcBef>
            </a:pPr>
            <a:r>
              <a:rPr lang="es-ES" altLang="es-MX" sz="2400" b="1" dirty="0" smtClean="0"/>
              <a:t>Plan </a:t>
            </a:r>
            <a:r>
              <a:rPr lang="es-ES" altLang="es-MX" sz="2400" b="1" dirty="0"/>
              <a:t>Anual de Adquisiciones Único, derivado del SIGA </a:t>
            </a:r>
          </a:p>
        </p:txBody>
      </p:sp>
    </p:spTree>
    <p:extLst>
      <p:ext uri="{BB962C8B-B14F-4D97-AF65-F5344CB8AC3E}">
        <p14:creationId xmlns:p14="http://schemas.microsoft.com/office/powerpoint/2010/main" val="34423015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Rectángulo"/>
          <p:cNvSpPr/>
          <p:nvPr/>
        </p:nvSpPr>
        <p:spPr>
          <a:xfrm>
            <a:off x="2238376" y="1214438"/>
            <a:ext cx="1285875" cy="5715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s-ES" dirty="0">
                <a:solidFill>
                  <a:schemeClr val="tx1"/>
                </a:solidFill>
              </a:rPr>
              <a:t>PAO</a:t>
            </a:r>
          </a:p>
        </p:txBody>
      </p:sp>
      <p:sp>
        <p:nvSpPr>
          <p:cNvPr id="5" name="4 Rectángulo"/>
          <p:cNvSpPr/>
          <p:nvPr/>
        </p:nvSpPr>
        <p:spPr>
          <a:xfrm>
            <a:off x="5524500" y="4429125"/>
            <a:ext cx="1428750" cy="928688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s-ES" sz="1700" dirty="0">
                <a:solidFill>
                  <a:schemeClr val="tx1"/>
                </a:solidFill>
              </a:rPr>
              <a:t>Compras corporativas obligatorias</a:t>
            </a:r>
          </a:p>
        </p:txBody>
      </p:sp>
      <p:sp>
        <p:nvSpPr>
          <p:cNvPr id="6" name="5 Rectángulo"/>
          <p:cNvSpPr/>
          <p:nvPr/>
        </p:nvSpPr>
        <p:spPr>
          <a:xfrm>
            <a:off x="7739063" y="1714500"/>
            <a:ext cx="785812" cy="5715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s-ES" dirty="0">
                <a:solidFill>
                  <a:schemeClr val="tx1"/>
                </a:solidFill>
              </a:rPr>
              <a:t>PAC</a:t>
            </a:r>
          </a:p>
        </p:txBody>
      </p:sp>
      <p:sp>
        <p:nvSpPr>
          <p:cNvPr id="8" name="7 Rectángulo"/>
          <p:cNvSpPr/>
          <p:nvPr/>
        </p:nvSpPr>
        <p:spPr>
          <a:xfrm>
            <a:off x="2524126" y="2428875"/>
            <a:ext cx="785813" cy="5715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s-ES" dirty="0">
                <a:solidFill>
                  <a:schemeClr val="tx1"/>
                </a:solidFill>
              </a:rPr>
              <a:t>ASP</a:t>
            </a:r>
          </a:p>
        </p:txBody>
      </p:sp>
      <p:sp>
        <p:nvSpPr>
          <p:cNvPr id="20" name="19 Rectángulo"/>
          <p:cNvSpPr/>
          <p:nvPr/>
        </p:nvSpPr>
        <p:spPr>
          <a:xfrm>
            <a:off x="7453313" y="3143250"/>
            <a:ext cx="785812" cy="5715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s-ES" dirty="0">
                <a:solidFill>
                  <a:schemeClr val="tx1"/>
                </a:solidFill>
              </a:rPr>
              <a:t>MC</a:t>
            </a:r>
          </a:p>
        </p:txBody>
      </p:sp>
      <p:sp>
        <p:nvSpPr>
          <p:cNvPr id="21" name="20 Rectángulo"/>
          <p:cNvSpPr/>
          <p:nvPr/>
        </p:nvSpPr>
        <p:spPr>
          <a:xfrm>
            <a:off x="7453313" y="3857625"/>
            <a:ext cx="785812" cy="5715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s-ES" dirty="0">
                <a:solidFill>
                  <a:schemeClr val="tx1"/>
                </a:solidFill>
              </a:rPr>
              <a:t>ADS</a:t>
            </a:r>
          </a:p>
        </p:txBody>
      </p:sp>
      <p:sp>
        <p:nvSpPr>
          <p:cNvPr id="22" name="21 Rectángulo"/>
          <p:cNvSpPr/>
          <p:nvPr/>
        </p:nvSpPr>
        <p:spPr>
          <a:xfrm>
            <a:off x="8382001" y="4500563"/>
            <a:ext cx="785813" cy="5715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s-ES" dirty="0">
                <a:solidFill>
                  <a:schemeClr val="tx1"/>
                </a:solidFill>
              </a:rPr>
              <a:t>ADP</a:t>
            </a:r>
          </a:p>
        </p:txBody>
      </p:sp>
      <p:sp>
        <p:nvSpPr>
          <p:cNvPr id="23" name="22 Rectángulo"/>
          <p:cNvSpPr/>
          <p:nvPr/>
        </p:nvSpPr>
        <p:spPr>
          <a:xfrm>
            <a:off x="8382001" y="5143500"/>
            <a:ext cx="785813" cy="5715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s-ES" dirty="0">
                <a:solidFill>
                  <a:schemeClr val="tx1"/>
                </a:solidFill>
              </a:rPr>
              <a:t>LP</a:t>
            </a:r>
          </a:p>
        </p:txBody>
      </p:sp>
      <p:sp>
        <p:nvSpPr>
          <p:cNvPr id="24" name="23 Rectángulo"/>
          <p:cNvSpPr/>
          <p:nvPr/>
        </p:nvSpPr>
        <p:spPr>
          <a:xfrm>
            <a:off x="8382001" y="3143250"/>
            <a:ext cx="785813" cy="5715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s-ES" dirty="0">
                <a:solidFill>
                  <a:schemeClr val="tx1"/>
                </a:solidFill>
              </a:rPr>
              <a:t>MC</a:t>
            </a:r>
          </a:p>
        </p:txBody>
      </p:sp>
      <p:sp>
        <p:nvSpPr>
          <p:cNvPr id="25" name="24 Rectángulo"/>
          <p:cNvSpPr/>
          <p:nvPr/>
        </p:nvSpPr>
        <p:spPr>
          <a:xfrm>
            <a:off x="8382001" y="3857625"/>
            <a:ext cx="785813" cy="5715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s-ES" dirty="0">
                <a:solidFill>
                  <a:schemeClr val="tx1"/>
                </a:solidFill>
              </a:rPr>
              <a:t>ADS</a:t>
            </a:r>
          </a:p>
        </p:txBody>
      </p:sp>
      <p:sp>
        <p:nvSpPr>
          <p:cNvPr id="26" name="25 Rectángulo"/>
          <p:cNvSpPr/>
          <p:nvPr/>
        </p:nvSpPr>
        <p:spPr>
          <a:xfrm>
            <a:off x="7453313" y="4500563"/>
            <a:ext cx="785812" cy="5715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s-ES" dirty="0">
                <a:solidFill>
                  <a:schemeClr val="tx1"/>
                </a:solidFill>
              </a:rPr>
              <a:t>ADP</a:t>
            </a:r>
          </a:p>
        </p:txBody>
      </p:sp>
      <p:sp>
        <p:nvSpPr>
          <p:cNvPr id="27" name="26 Rectángulo"/>
          <p:cNvSpPr/>
          <p:nvPr/>
        </p:nvSpPr>
        <p:spPr>
          <a:xfrm>
            <a:off x="7453313" y="5143500"/>
            <a:ext cx="785812" cy="5715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s-ES" dirty="0">
                <a:solidFill>
                  <a:schemeClr val="tx1"/>
                </a:solidFill>
              </a:rPr>
              <a:t>CP</a:t>
            </a:r>
          </a:p>
        </p:txBody>
      </p:sp>
      <p:cxnSp>
        <p:nvCxnSpPr>
          <p:cNvPr id="30" name="29 Forma"/>
          <p:cNvCxnSpPr>
            <a:stCxn id="4" idx="3"/>
            <a:endCxn id="6" idx="0"/>
          </p:cNvCxnSpPr>
          <p:nvPr/>
        </p:nvCxnSpPr>
        <p:spPr>
          <a:xfrm>
            <a:off x="3524251" y="1500188"/>
            <a:ext cx="4608513" cy="214312"/>
          </a:xfrm>
          <a:prstGeom prst="bentConnector2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399" name="31 CuadroTexto"/>
          <p:cNvSpPr txBox="1">
            <a:spLocks noChangeArrowheads="1"/>
          </p:cNvSpPr>
          <p:nvPr/>
        </p:nvSpPr>
        <p:spPr bwMode="auto">
          <a:xfrm>
            <a:off x="7310438" y="2714625"/>
            <a:ext cx="1143000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u="sng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u="sng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u="sng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u="sng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u="sng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s-ES" altLang="es-MX" sz="1600" b="1"/>
              <a:t>Servicios</a:t>
            </a:r>
          </a:p>
        </p:txBody>
      </p:sp>
      <p:sp>
        <p:nvSpPr>
          <p:cNvPr id="16400" name="32 CuadroTexto"/>
          <p:cNvSpPr txBox="1">
            <a:spLocks noChangeArrowheads="1"/>
          </p:cNvSpPr>
          <p:nvPr/>
        </p:nvSpPr>
        <p:spPr bwMode="auto">
          <a:xfrm>
            <a:off x="8310564" y="2701925"/>
            <a:ext cx="928687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u="sng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u="sng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u="sng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u="sng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u="sng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s-ES" altLang="es-MX" sz="1600" b="1" dirty="0"/>
              <a:t>Bienes</a:t>
            </a:r>
          </a:p>
        </p:txBody>
      </p:sp>
      <p:sp>
        <p:nvSpPr>
          <p:cNvPr id="39" name="38 Rectángulo"/>
          <p:cNvSpPr/>
          <p:nvPr/>
        </p:nvSpPr>
        <p:spPr>
          <a:xfrm>
            <a:off x="9595458" y="3549699"/>
            <a:ext cx="1203921" cy="71437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s-ES" sz="1700" dirty="0">
                <a:solidFill>
                  <a:schemeClr val="tx1"/>
                </a:solidFill>
              </a:rPr>
              <a:t>Subasta inversa</a:t>
            </a:r>
          </a:p>
        </p:txBody>
      </p:sp>
      <p:cxnSp>
        <p:nvCxnSpPr>
          <p:cNvPr id="66" name="65 Conector recto de flecha"/>
          <p:cNvCxnSpPr>
            <a:endCxn id="21" idx="1"/>
          </p:cNvCxnSpPr>
          <p:nvPr/>
        </p:nvCxnSpPr>
        <p:spPr>
          <a:xfrm>
            <a:off x="7239001" y="4143375"/>
            <a:ext cx="214313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66 Conector recto de flecha"/>
          <p:cNvCxnSpPr>
            <a:endCxn id="20" idx="1"/>
          </p:cNvCxnSpPr>
          <p:nvPr/>
        </p:nvCxnSpPr>
        <p:spPr>
          <a:xfrm>
            <a:off x="7239001" y="3429000"/>
            <a:ext cx="214313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70 Conector recto de flecha"/>
          <p:cNvCxnSpPr/>
          <p:nvPr/>
        </p:nvCxnSpPr>
        <p:spPr>
          <a:xfrm>
            <a:off x="7239001" y="4786313"/>
            <a:ext cx="214313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78 Forma"/>
          <p:cNvCxnSpPr/>
          <p:nvPr/>
        </p:nvCxnSpPr>
        <p:spPr>
          <a:xfrm rot="10800000" flipV="1">
            <a:off x="7239000" y="2928939"/>
            <a:ext cx="285750" cy="2530475"/>
          </a:xfrm>
          <a:prstGeom prst="bentConnector2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2" name="81 Forma"/>
          <p:cNvCxnSpPr/>
          <p:nvPr/>
        </p:nvCxnSpPr>
        <p:spPr>
          <a:xfrm>
            <a:off x="9167813" y="2928939"/>
            <a:ext cx="214312" cy="2541587"/>
          </a:xfrm>
          <a:prstGeom prst="bentConnector2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6" name="85 Conector recto de flecha"/>
          <p:cNvCxnSpPr/>
          <p:nvPr/>
        </p:nvCxnSpPr>
        <p:spPr>
          <a:xfrm rot="10800000" flipV="1">
            <a:off x="9167813" y="4214813"/>
            <a:ext cx="214312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7" name="86 Conector recto de flecha"/>
          <p:cNvCxnSpPr/>
          <p:nvPr/>
        </p:nvCxnSpPr>
        <p:spPr>
          <a:xfrm rot="10800000" flipV="1">
            <a:off x="9167813" y="3429000"/>
            <a:ext cx="214312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8" name="87 Conector recto de flecha"/>
          <p:cNvCxnSpPr/>
          <p:nvPr/>
        </p:nvCxnSpPr>
        <p:spPr>
          <a:xfrm rot="10800000" flipV="1">
            <a:off x="9167813" y="4786313"/>
            <a:ext cx="214312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9" name="88 Conector recto de flecha"/>
          <p:cNvCxnSpPr/>
          <p:nvPr/>
        </p:nvCxnSpPr>
        <p:spPr>
          <a:xfrm rot="10800000">
            <a:off x="9167813" y="5427664"/>
            <a:ext cx="214312" cy="158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48 Conector angular"/>
          <p:cNvCxnSpPr>
            <a:stCxn id="6" idx="2"/>
          </p:cNvCxnSpPr>
          <p:nvPr/>
        </p:nvCxnSpPr>
        <p:spPr>
          <a:xfrm rot="16200000" flipH="1">
            <a:off x="8078788" y="2339976"/>
            <a:ext cx="500063" cy="392112"/>
          </a:xfrm>
          <a:prstGeom prst="bentConnector3">
            <a:avLst>
              <a:gd name="adj1" fmla="val 50000"/>
            </a:avLst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53 Conector angular"/>
          <p:cNvCxnSpPr>
            <a:stCxn id="6" idx="2"/>
          </p:cNvCxnSpPr>
          <p:nvPr/>
        </p:nvCxnSpPr>
        <p:spPr>
          <a:xfrm rot="5400000">
            <a:off x="7614444" y="2339181"/>
            <a:ext cx="571500" cy="465138"/>
          </a:xfrm>
          <a:prstGeom prst="bentConnector3">
            <a:avLst>
              <a:gd name="adj1" fmla="val 50000"/>
            </a:avLst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42 Rectángulo"/>
          <p:cNvSpPr/>
          <p:nvPr/>
        </p:nvSpPr>
        <p:spPr>
          <a:xfrm>
            <a:off x="5524500" y="3152776"/>
            <a:ext cx="1428750" cy="919163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s-ES" sz="1700" dirty="0">
                <a:solidFill>
                  <a:schemeClr val="tx1"/>
                </a:solidFill>
              </a:rPr>
              <a:t>Compras corporativas facultativas</a:t>
            </a:r>
          </a:p>
        </p:txBody>
      </p:sp>
      <p:cxnSp>
        <p:nvCxnSpPr>
          <p:cNvPr id="56" name="55 Conector recto de flecha"/>
          <p:cNvCxnSpPr/>
          <p:nvPr/>
        </p:nvCxnSpPr>
        <p:spPr>
          <a:xfrm>
            <a:off x="7239001" y="5429250"/>
            <a:ext cx="214313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416" name="64 Forma"/>
          <p:cNvCxnSpPr>
            <a:cxnSpLocks noChangeShapeType="1"/>
            <a:stCxn id="4" idx="2"/>
          </p:cNvCxnSpPr>
          <p:nvPr/>
        </p:nvCxnSpPr>
        <p:spPr bwMode="auto">
          <a:xfrm rot="5400000">
            <a:off x="2202658" y="1464470"/>
            <a:ext cx="357187" cy="1000125"/>
          </a:xfrm>
          <a:prstGeom prst="bentConnector2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rgbClr val="000000"/>
                </a:solidFill>
                <a:round/>
                <a:headEnd/>
                <a:tailEnd type="arrow" w="med" len="med"/>
              </a14:hiddenLine>
            </a:ext>
          </a:extLst>
        </p:spPr>
      </p:cxnSp>
      <p:cxnSp>
        <p:nvCxnSpPr>
          <p:cNvPr id="16417" name="73 Conector angular"/>
          <p:cNvCxnSpPr>
            <a:cxnSpLocks noChangeShapeType="1"/>
            <a:stCxn id="4" idx="2"/>
            <a:endCxn id="8" idx="0"/>
          </p:cNvCxnSpPr>
          <p:nvPr/>
        </p:nvCxnSpPr>
        <p:spPr bwMode="auto">
          <a:xfrm rot="16200000" flipH="1">
            <a:off x="2577308" y="2089945"/>
            <a:ext cx="642937" cy="34925"/>
          </a:xfrm>
          <a:prstGeom prst="bentConnector3">
            <a:avLst>
              <a:gd name="adj1" fmla="val 50000"/>
            </a:avLst>
          </a:prstGeom>
          <a:noFill/>
          <a:ln w="22225" algn="ctr">
            <a:solidFill>
              <a:schemeClr val="accent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6418" name="80 Abrir llave"/>
          <p:cNvSpPr>
            <a:spLocks/>
          </p:cNvSpPr>
          <p:nvPr/>
        </p:nvSpPr>
        <p:spPr bwMode="auto">
          <a:xfrm>
            <a:off x="6881814" y="2928938"/>
            <a:ext cx="357187" cy="369332"/>
          </a:xfrm>
          <a:prstGeom prst="leftBrace">
            <a:avLst>
              <a:gd name="adj1" fmla="val 0"/>
              <a:gd name="adj2" fmla="val 50000"/>
            </a:avLst>
          </a:prstGeom>
          <a:noFill/>
          <a:ln w="38100" algn="ctr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defRPr u="sng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u="sng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u="sng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u="sng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u="sng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s-MX" altLang="es-MX"/>
          </a:p>
        </p:txBody>
      </p:sp>
      <p:sp>
        <p:nvSpPr>
          <p:cNvPr id="16419" name="39 CuadroTexto"/>
          <p:cNvSpPr txBox="1">
            <a:spLocks noChangeArrowheads="1"/>
          </p:cNvSpPr>
          <p:nvPr/>
        </p:nvSpPr>
        <p:spPr bwMode="auto">
          <a:xfrm>
            <a:off x="2056580" y="216052"/>
            <a:ext cx="8143875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/>
        </p:spPr>
        <p:txBody>
          <a:bodyPr vert="horz" wrap="square" lIns="91440" tIns="45720" rIns="91440" bIns="45720" rtlCol="0" anchor="ctr">
            <a:spAutoFit/>
          </a:bodyPr>
          <a:lstStyle>
            <a:defPPr>
              <a:defRPr lang="es-MX"/>
            </a:defPPr>
            <a:lvl1pPr algn="ctr">
              <a:spcBef>
                <a:spcPct val="0"/>
              </a:spcBef>
              <a:defRPr sz="2400" b="1">
                <a:solidFill>
                  <a:schemeClr val="bg1"/>
                </a:solidFill>
              </a:defRPr>
            </a:lvl1pPr>
          </a:lstStyle>
          <a:p>
            <a:r>
              <a:rPr lang="es-ES" altLang="es-MX" sz="2800" dirty="0" smtClean="0">
                <a:solidFill>
                  <a:schemeClr val="tx1"/>
                </a:solidFill>
              </a:rPr>
              <a:t>Plan Anual de Contrataciones</a:t>
            </a:r>
            <a:endParaRPr lang="es-ES" altLang="es-MX" sz="2800" dirty="0">
              <a:solidFill>
                <a:schemeClr val="tx1"/>
              </a:solidFill>
            </a:endParaRPr>
          </a:p>
        </p:txBody>
      </p:sp>
      <p:sp>
        <p:nvSpPr>
          <p:cNvPr id="16420" name="40 Flecha izquierda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9999938" y="5429251"/>
            <a:ext cx="500063" cy="733663"/>
          </a:xfrm>
          <a:prstGeom prst="leftArrow">
            <a:avLst>
              <a:gd name="adj1" fmla="val 50000"/>
              <a:gd name="adj2" fmla="val 50000"/>
            </a:avLst>
          </a:prstGeom>
          <a:solidFill>
            <a:srgbClr val="FF0000"/>
          </a:solidFill>
          <a:ln w="38100" algn="ctr">
            <a:solidFill>
              <a:srgbClr val="FF0000"/>
            </a:solidFill>
            <a:round/>
            <a:headEnd/>
            <a:tailEnd/>
          </a:ln>
        </p:spPr>
        <p:txBody>
          <a:bodyPr>
            <a:spAutoFit/>
          </a:bodyPr>
          <a:lstStyle>
            <a:lvl1pPr>
              <a:defRPr u="sng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u="sng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u="sng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u="sng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u="sng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s-MX" altLang="es-MX"/>
          </a:p>
        </p:txBody>
      </p:sp>
      <p:sp>
        <p:nvSpPr>
          <p:cNvPr id="36" name="35 Rectángulo"/>
          <p:cNvSpPr/>
          <p:nvPr/>
        </p:nvSpPr>
        <p:spPr>
          <a:xfrm>
            <a:off x="9621734" y="4348485"/>
            <a:ext cx="1177645" cy="71437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s-ES" sz="1700" dirty="0" smtClean="0">
                <a:solidFill>
                  <a:schemeClr val="tx1"/>
                </a:solidFill>
              </a:rPr>
              <a:t>Convenio Marco</a:t>
            </a:r>
            <a:endParaRPr lang="es-ES" sz="17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88475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Rectángulo"/>
          <p:cNvSpPr/>
          <p:nvPr/>
        </p:nvSpPr>
        <p:spPr>
          <a:xfrm>
            <a:off x="3024188" y="2398544"/>
            <a:ext cx="1428750" cy="85725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s-ES" dirty="0">
                <a:solidFill>
                  <a:schemeClr val="tx1"/>
                </a:solidFill>
              </a:rPr>
              <a:t>PIA  definitivo (adicional?)</a:t>
            </a:r>
          </a:p>
        </p:txBody>
      </p:sp>
      <p:sp>
        <p:nvSpPr>
          <p:cNvPr id="5" name="4 Rectángulo"/>
          <p:cNvSpPr/>
          <p:nvPr/>
        </p:nvSpPr>
        <p:spPr>
          <a:xfrm>
            <a:off x="4667251" y="4184483"/>
            <a:ext cx="1285875" cy="642937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s-ES" dirty="0">
                <a:solidFill>
                  <a:schemeClr val="tx1"/>
                </a:solidFill>
              </a:rPr>
              <a:t>PAC inicial </a:t>
            </a:r>
          </a:p>
        </p:txBody>
      </p:sp>
      <p:sp>
        <p:nvSpPr>
          <p:cNvPr id="6" name="5 Rectángulo"/>
          <p:cNvSpPr/>
          <p:nvPr/>
        </p:nvSpPr>
        <p:spPr>
          <a:xfrm>
            <a:off x="2881314" y="4470233"/>
            <a:ext cx="1571625" cy="642937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s-ES" dirty="0">
                <a:solidFill>
                  <a:schemeClr val="tx1"/>
                </a:solidFill>
              </a:rPr>
              <a:t>Nota Modificatoria</a:t>
            </a:r>
          </a:p>
        </p:txBody>
      </p:sp>
      <p:sp>
        <p:nvSpPr>
          <p:cNvPr id="7" name="6 Rectángulo"/>
          <p:cNvSpPr/>
          <p:nvPr/>
        </p:nvSpPr>
        <p:spPr>
          <a:xfrm>
            <a:off x="4667251" y="5684669"/>
            <a:ext cx="1357313" cy="642938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s-ES" sz="1600" dirty="0">
                <a:solidFill>
                  <a:schemeClr val="tx1"/>
                </a:solidFill>
              </a:rPr>
              <a:t>PAO-PAC Actualizado </a:t>
            </a:r>
          </a:p>
        </p:txBody>
      </p:sp>
      <p:sp>
        <p:nvSpPr>
          <p:cNvPr id="17414" name="7 CuadroTexto"/>
          <p:cNvSpPr txBox="1">
            <a:spLocks noChangeArrowheads="1"/>
          </p:cNvSpPr>
          <p:nvPr/>
        </p:nvSpPr>
        <p:spPr bwMode="auto">
          <a:xfrm>
            <a:off x="662080" y="2827169"/>
            <a:ext cx="157162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u="sng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u="sng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u="sng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u="sng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u="sng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s-ES" altLang="es-MX" u="none" dirty="0"/>
              <a:t>DICIEMBRE</a:t>
            </a:r>
          </a:p>
        </p:txBody>
      </p:sp>
      <p:sp>
        <p:nvSpPr>
          <p:cNvPr id="17415" name="8 CuadroTexto"/>
          <p:cNvSpPr txBox="1">
            <a:spLocks noChangeArrowheads="1"/>
          </p:cNvSpPr>
          <p:nvPr/>
        </p:nvSpPr>
        <p:spPr bwMode="auto">
          <a:xfrm>
            <a:off x="1139206" y="3743158"/>
            <a:ext cx="157162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u="sng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u="sng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u="sng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u="sng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u="sng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s-ES" altLang="es-MX" u="none"/>
              <a:t>ENERO</a:t>
            </a:r>
          </a:p>
        </p:txBody>
      </p:sp>
      <p:sp>
        <p:nvSpPr>
          <p:cNvPr id="17416" name="9 CuadroTexto"/>
          <p:cNvSpPr txBox="1">
            <a:spLocks noChangeArrowheads="1"/>
          </p:cNvSpPr>
          <p:nvPr/>
        </p:nvSpPr>
        <p:spPr bwMode="auto">
          <a:xfrm>
            <a:off x="3223716" y="541169"/>
            <a:ext cx="1071563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u="sng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u="sng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u="sng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u="sng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u="sng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s-ES" altLang="es-MX" u="none"/>
              <a:t>SIAF</a:t>
            </a:r>
          </a:p>
        </p:txBody>
      </p:sp>
      <p:sp>
        <p:nvSpPr>
          <p:cNvPr id="17417" name="10 CuadroTexto"/>
          <p:cNvSpPr txBox="1">
            <a:spLocks noChangeArrowheads="1"/>
          </p:cNvSpPr>
          <p:nvPr/>
        </p:nvSpPr>
        <p:spPr bwMode="auto">
          <a:xfrm>
            <a:off x="4778594" y="541169"/>
            <a:ext cx="1071563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u="sng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u="sng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u="sng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u="sng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u="sng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s-ES" altLang="es-MX" u="none" dirty="0"/>
              <a:t>SIGA</a:t>
            </a:r>
          </a:p>
        </p:txBody>
      </p:sp>
      <p:sp>
        <p:nvSpPr>
          <p:cNvPr id="17418" name="11 CuadroTexto"/>
          <p:cNvSpPr txBox="1">
            <a:spLocks noChangeArrowheads="1"/>
          </p:cNvSpPr>
          <p:nvPr/>
        </p:nvSpPr>
        <p:spPr bwMode="auto">
          <a:xfrm>
            <a:off x="6350219" y="541169"/>
            <a:ext cx="1071563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u="sng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u="sng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u="sng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u="sng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u="sng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s-ES" altLang="es-MX" u="none"/>
              <a:t>OSCE</a:t>
            </a:r>
          </a:p>
        </p:txBody>
      </p:sp>
      <p:sp>
        <p:nvSpPr>
          <p:cNvPr id="15" name="14 Rectángulo"/>
          <p:cNvSpPr/>
          <p:nvPr/>
        </p:nvSpPr>
        <p:spPr>
          <a:xfrm>
            <a:off x="6238875" y="5684669"/>
            <a:ext cx="1214438" cy="642938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s-ES" sz="1600" dirty="0">
                <a:solidFill>
                  <a:schemeClr val="tx1"/>
                </a:solidFill>
              </a:rPr>
              <a:t>PAC </a:t>
            </a:r>
            <a:r>
              <a:rPr lang="es-ES" sz="1400" dirty="0">
                <a:solidFill>
                  <a:schemeClr val="tx1"/>
                </a:solidFill>
              </a:rPr>
              <a:t>Actualizado </a:t>
            </a:r>
          </a:p>
        </p:txBody>
      </p:sp>
      <p:sp>
        <p:nvSpPr>
          <p:cNvPr id="16" name="15 Rectángulo"/>
          <p:cNvSpPr/>
          <p:nvPr/>
        </p:nvSpPr>
        <p:spPr>
          <a:xfrm>
            <a:off x="3024188" y="1398419"/>
            <a:ext cx="1357312" cy="642938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s-ES" dirty="0" err="1">
                <a:solidFill>
                  <a:schemeClr val="tx1"/>
                </a:solidFill>
              </a:rPr>
              <a:t>Ppto</a:t>
            </a:r>
            <a:r>
              <a:rPr lang="es-ES" dirty="0">
                <a:solidFill>
                  <a:schemeClr val="tx1"/>
                </a:solidFill>
              </a:rPr>
              <a:t> inicial</a:t>
            </a:r>
          </a:p>
          <a:p>
            <a:pPr algn="ctr" eaLnBrk="1" hangingPunct="1">
              <a:defRPr/>
            </a:pPr>
            <a:r>
              <a:rPr lang="es-ES" sz="1400" dirty="0">
                <a:solidFill>
                  <a:schemeClr val="tx1"/>
                </a:solidFill>
              </a:rPr>
              <a:t> (piso-Techo)</a:t>
            </a:r>
          </a:p>
        </p:txBody>
      </p:sp>
      <p:sp>
        <p:nvSpPr>
          <p:cNvPr id="17" name="16 Rectángulo"/>
          <p:cNvSpPr/>
          <p:nvPr/>
        </p:nvSpPr>
        <p:spPr>
          <a:xfrm>
            <a:off x="4595813" y="898358"/>
            <a:ext cx="1428750" cy="642937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s-ES" dirty="0">
                <a:solidFill>
                  <a:schemeClr val="tx1"/>
                </a:solidFill>
              </a:rPr>
              <a:t>CN </a:t>
            </a:r>
          </a:p>
          <a:p>
            <a:pPr algn="ctr" eaLnBrk="1" hangingPunct="1">
              <a:defRPr/>
            </a:pPr>
            <a:r>
              <a:rPr lang="es-ES" dirty="0">
                <a:solidFill>
                  <a:schemeClr val="tx1"/>
                </a:solidFill>
              </a:rPr>
              <a:t>(</a:t>
            </a:r>
            <a:r>
              <a:rPr lang="es-ES" sz="1600" dirty="0">
                <a:solidFill>
                  <a:schemeClr val="tx1"/>
                </a:solidFill>
              </a:rPr>
              <a:t>Requerido)</a:t>
            </a:r>
          </a:p>
        </p:txBody>
      </p:sp>
      <p:sp>
        <p:nvSpPr>
          <p:cNvPr id="19" name="18 Rectángulo"/>
          <p:cNvSpPr/>
          <p:nvPr/>
        </p:nvSpPr>
        <p:spPr>
          <a:xfrm>
            <a:off x="4595814" y="1898483"/>
            <a:ext cx="1285875" cy="642937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s-ES" dirty="0">
                <a:solidFill>
                  <a:schemeClr val="tx1"/>
                </a:solidFill>
              </a:rPr>
              <a:t>CN </a:t>
            </a:r>
          </a:p>
          <a:p>
            <a:pPr algn="ctr" eaLnBrk="1" hangingPunct="1">
              <a:defRPr/>
            </a:pPr>
            <a:r>
              <a:rPr lang="es-ES" sz="1400" dirty="0">
                <a:solidFill>
                  <a:schemeClr val="tx1"/>
                </a:solidFill>
              </a:rPr>
              <a:t>(Programado)</a:t>
            </a:r>
          </a:p>
        </p:txBody>
      </p:sp>
      <p:sp>
        <p:nvSpPr>
          <p:cNvPr id="20" name="19 Rectángulo"/>
          <p:cNvSpPr/>
          <p:nvPr/>
        </p:nvSpPr>
        <p:spPr>
          <a:xfrm>
            <a:off x="4667251" y="2684294"/>
            <a:ext cx="1285875" cy="642938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s-ES" sz="1600" dirty="0">
                <a:solidFill>
                  <a:schemeClr val="tx1"/>
                </a:solidFill>
              </a:rPr>
              <a:t>CN </a:t>
            </a:r>
          </a:p>
          <a:p>
            <a:pPr algn="ctr" eaLnBrk="1" hangingPunct="1">
              <a:defRPr/>
            </a:pPr>
            <a:r>
              <a:rPr lang="es-ES" sz="1600" dirty="0">
                <a:solidFill>
                  <a:schemeClr val="tx1"/>
                </a:solidFill>
              </a:rPr>
              <a:t>(Aprobado)</a:t>
            </a:r>
          </a:p>
        </p:txBody>
      </p:sp>
      <p:sp>
        <p:nvSpPr>
          <p:cNvPr id="17424" name="20 CuadroTexto"/>
          <p:cNvSpPr txBox="1">
            <a:spLocks noChangeArrowheads="1"/>
          </p:cNvSpPr>
          <p:nvPr/>
        </p:nvSpPr>
        <p:spPr bwMode="auto">
          <a:xfrm>
            <a:off x="1067767" y="1684170"/>
            <a:ext cx="11430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u="sng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u="sng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u="sng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u="sng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u="sng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s-ES" altLang="es-MX" u="none"/>
              <a:t>JUNIO-JULIO</a:t>
            </a:r>
          </a:p>
        </p:txBody>
      </p:sp>
      <p:sp>
        <p:nvSpPr>
          <p:cNvPr id="17425" name="21 CuadroTexto"/>
          <p:cNvSpPr txBox="1">
            <a:spLocks noChangeArrowheads="1"/>
          </p:cNvSpPr>
          <p:nvPr/>
        </p:nvSpPr>
        <p:spPr bwMode="auto">
          <a:xfrm>
            <a:off x="1067768" y="1041233"/>
            <a:ext cx="100012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u="sng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u="sng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u="sng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u="sng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u="sng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s-ES" altLang="es-MX" u="none"/>
              <a:t>MAYO</a:t>
            </a:r>
          </a:p>
        </p:txBody>
      </p:sp>
      <p:sp>
        <p:nvSpPr>
          <p:cNvPr id="17426" name="22 CuadroTexto"/>
          <p:cNvSpPr txBox="1">
            <a:spLocks noChangeArrowheads="1"/>
          </p:cNvSpPr>
          <p:nvPr/>
        </p:nvSpPr>
        <p:spPr bwMode="auto">
          <a:xfrm>
            <a:off x="8850532" y="612608"/>
            <a:ext cx="1214437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u="sng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u="sng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u="sng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u="sng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u="sng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s-ES" altLang="es-MX" u="none"/>
              <a:t>TAREAS</a:t>
            </a:r>
          </a:p>
        </p:txBody>
      </p:sp>
      <p:sp>
        <p:nvSpPr>
          <p:cNvPr id="17427" name="23 CuadroTexto"/>
          <p:cNvSpPr txBox="1">
            <a:spLocks noChangeArrowheads="1"/>
          </p:cNvSpPr>
          <p:nvPr/>
        </p:nvSpPr>
        <p:spPr bwMode="auto">
          <a:xfrm>
            <a:off x="7667626" y="1588920"/>
            <a:ext cx="4109215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u="sng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u="sng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u="sng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u="sng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u="sng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 eaLnBrk="1" hangingPunct="1"/>
            <a:r>
              <a:rPr lang="es-ES" altLang="es-MX" sz="1400" u="none" dirty="0"/>
              <a:t>Gestionar presupuesto adicional para cubrir brecha</a:t>
            </a:r>
          </a:p>
        </p:txBody>
      </p:sp>
      <p:sp>
        <p:nvSpPr>
          <p:cNvPr id="17428" name="24 CuadroTexto"/>
          <p:cNvSpPr txBox="1">
            <a:spLocks noChangeArrowheads="1"/>
          </p:cNvSpPr>
          <p:nvPr/>
        </p:nvSpPr>
        <p:spPr bwMode="auto">
          <a:xfrm>
            <a:off x="7667626" y="2517608"/>
            <a:ext cx="434893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u="sng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u="sng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u="sng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u="sng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u="sng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 eaLnBrk="1" hangingPunct="1"/>
            <a:r>
              <a:rPr lang="es-ES" altLang="es-MX" sz="1400" u="none" dirty="0"/>
              <a:t>Ajustar CN a nivel de Genérica con PIA  definitivo</a:t>
            </a:r>
          </a:p>
          <a:p>
            <a:pPr algn="just" eaLnBrk="1" hangingPunct="1"/>
            <a:r>
              <a:rPr lang="es-ES" altLang="es-MX" sz="1400" u="none" dirty="0"/>
              <a:t>Ajustar meta física</a:t>
            </a:r>
          </a:p>
        </p:txBody>
      </p:sp>
      <p:sp>
        <p:nvSpPr>
          <p:cNvPr id="26" name="25 Rectángulo"/>
          <p:cNvSpPr/>
          <p:nvPr/>
        </p:nvSpPr>
        <p:spPr>
          <a:xfrm>
            <a:off x="4667251" y="3398669"/>
            <a:ext cx="1285875" cy="642938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s-ES" dirty="0">
                <a:solidFill>
                  <a:schemeClr val="tx1"/>
                </a:solidFill>
              </a:rPr>
              <a:t>PAO </a:t>
            </a:r>
          </a:p>
          <a:p>
            <a:pPr algn="ctr" eaLnBrk="1" hangingPunct="1">
              <a:defRPr/>
            </a:pPr>
            <a:r>
              <a:rPr lang="es-ES" dirty="0">
                <a:solidFill>
                  <a:schemeClr val="tx1"/>
                </a:solidFill>
              </a:rPr>
              <a:t>(Inicial)</a:t>
            </a:r>
          </a:p>
        </p:txBody>
      </p:sp>
      <p:sp>
        <p:nvSpPr>
          <p:cNvPr id="17430" name="27 CuadroTexto"/>
          <p:cNvSpPr txBox="1">
            <a:spLocks noChangeArrowheads="1"/>
          </p:cNvSpPr>
          <p:nvPr/>
        </p:nvSpPr>
        <p:spPr bwMode="auto">
          <a:xfrm>
            <a:off x="7690783" y="4041607"/>
            <a:ext cx="4275245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u="sng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u="sng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u="sng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u="sng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u="sng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 eaLnBrk="1" hangingPunct="1"/>
            <a:r>
              <a:rPr lang="es-ES" altLang="es-MX" sz="1400" u="none" dirty="0"/>
              <a:t>PAC enviado a OSCE se deriva de SIGA</a:t>
            </a:r>
          </a:p>
          <a:p>
            <a:pPr algn="just" eaLnBrk="1" hangingPunct="1"/>
            <a:r>
              <a:rPr lang="es-ES" altLang="es-MX" sz="1400" u="none" dirty="0"/>
              <a:t>Ajusta específicas de gasto de SIAF a SIGA por finalidad: </a:t>
            </a:r>
            <a:r>
              <a:rPr lang="es-ES" altLang="es-MX" sz="1400" b="1" u="none" dirty="0"/>
              <a:t>Nota </a:t>
            </a:r>
            <a:r>
              <a:rPr lang="es-ES" altLang="es-MX" sz="1400" b="1" u="none" dirty="0" err="1"/>
              <a:t>Modif</a:t>
            </a:r>
            <a:r>
              <a:rPr lang="es-ES" altLang="es-MX" sz="1400" b="1" u="none" dirty="0"/>
              <a:t>. </a:t>
            </a:r>
            <a:r>
              <a:rPr lang="es-ES" altLang="es-MX" sz="1400" u="none" dirty="0"/>
              <a:t>Opcional cuando no coincide la distribución de específicas-</a:t>
            </a:r>
          </a:p>
        </p:txBody>
      </p:sp>
      <p:sp>
        <p:nvSpPr>
          <p:cNvPr id="17431" name="28 CuadroTexto"/>
          <p:cNvSpPr txBox="1">
            <a:spLocks noChangeArrowheads="1"/>
          </p:cNvSpPr>
          <p:nvPr/>
        </p:nvSpPr>
        <p:spPr bwMode="auto">
          <a:xfrm>
            <a:off x="1261189" y="43303"/>
            <a:ext cx="10077372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/>
        </p:spPr>
        <p:txBody>
          <a:bodyPr vert="horz" wrap="square" lIns="91440" tIns="45720" rIns="91440" bIns="45720" rtlCol="0" anchor="ctr">
            <a:spAutoFit/>
          </a:bodyPr>
          <a:lstStyle>
            <a:defPPr>
              <a:defRPr lang="es-MX"/>
            </a:defPPr>
            <a:lvl1pPr algn="ctr">
              <a:spcBef>
                <a:spcPct val="0"/>
              </a:spcBef>
              <a:defRPr sz="2400" b="1">
                <a:solidFill>
                  <a:schemeClr val="bg1"/>
                </a:solidFill>
              </a:defRPr>
            </a:lvl1pPr>
          </a:lstStyle>
          <a:p>
            <a:r>
              <a:rPr lang="es-PE" altLang="es-MX" dirty="0" smtClean="0">
                <a:solidFill>
                  <a:schemeClr val="tx1"/>
                </a:solidFill>
              </a:rPr>
              <a:t>¿El PIA/PIM </a:t>
            </a:r>
            <a:r>
              <a:rPr lang="es-PE" altLang="es-MX" dirty="0">
                <a:solidFill>
                  <a:schemeClr val="tx1"/>
                </a:solidFill>
              </a:rPr>
              <a:t>del SIAF se corresponde con el Cuadro de Necesidades?.</a:t>
            </a:r>
            <a:endParaRPr lang="es-ES" altLang="es-MX" dirty="0">
              <a:solidFill>
                <a:schemeClr val="tx1"/>
              </a:solidFill>
            </a:endParaRPr>
          </a:p>
        </p:txBody>
      </p:sp>
      <p:sp>
        <p:nvSpPr>
          <p:cNvPr id="17432" name="29 CuadroTexto"/>
          <p:cNvSpPr txBox="1">
            <a:spLocks noChangeArrowheads="1"/>
          </p:cNvSpPr>
          <p:nvPr/>
        </p:nvSpPr>
        <p:spPr bwMode="auto">
          <a:xfrm>
            <a:off x="7667626" y="3517733"/>
            <a:ext cx="409345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u="sng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u="sng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u="sng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u="sng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u="sng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 eaLnBrk="1" hangingPunct="1"/>
            <a:r>
              <a:rPr lang="es-ES" altLang="es-MX" sz="1400" u="none" dirty="0"/>
              <a:t>Organiza la adquisición e identifica los tipos de procesos. </a:t>
            </a:r>
          </a:p>
        </p:txBody>
      </p:sp>
      <p:sp>
        <p:nvSpPr>
          <p:cNvPr id="17433" name="30 CuadroTexto"/>
          <p:cNvSpPr txBox="1">
            <a:spLocks noChangeArrowheads="1"/>
          </p:cNvSpPr>
          <p:nvPr/>
        </p:nvSpPr>
        <p:spPr bwMode="auto">
          <a:xfrm>
            <a:off x="7690784" y="5327483"/>
            <a:ext cx="4180649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u="sng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u="sng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u="sng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u="sng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u="sng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 eaLnBrk="1" hangingPunct="1"/>
            <a:r>
              <a:rPr lang="es-ES" altLang="es-MX" sz="1400" u="none" dirty="0"/>
              <a:t>Gestionar  presupuesto adicional para cubrir brecha. </a:t>
            </a:r>
          </a:p>
          <a:p>
            <a:pPr algn="just" eaLnBrk="1" hangingPunct="1"/>
            <a:r>
              <a:rPr lang="es-ES" altLang="es-MX" sz="1400" u="none" dirty="0"/>
              <a:t>Si se consigue </a:t>
            </a:r>
            <a:r>
              <a:rPr lang="es-ES" altLang="es-MX" sz="1400" u="none" dirty="0" err="1"/>
              <a:t>ppto</a:t>
            </a:r>
            <a:endParaRPr lang="es-ES" altLang="es-MX" sz="1400" u="none" dirty="0"/>
          </a:p>
          <a:p>
            <a:pPr algn="just" eaLnBrk="1" hangingPunct="1"/>
            <a:r>
              <a:rPr lang="es-ES" altLang="es-MX" sz="1400" u="none" dirty="0"/>
              <a:t>Incorpora </a:t>
            </a:r>
            <a:r>
              <a:rPr lang="es-ES" altLang="es-MX" sz="1400" u="none" dirty="0" err="1"/>
              <a:t>ppto</a:t>
            </a:r>
            <a:r>
              <a:rPr lang="es-ES" altLang="es-MX" sz="1400" u="none" dirty="0"/>
              <a:t> adicional  según requerido SIGA </a:t>
            </a:r>
          </a:p>
        </p:txBody>
      </p:sp>
      <p:sp>
        <p:nvSpPr>
          <p:cNvPr id="32" name="31 Rectángulo"/>
          <p:cNvSpPr/>
          <p:nvPr/>
        </p:nvSpPr>
        <p:spPr>
          <a:xfrm>
            <a:off x="2881314" y="5256045"/>
            <a:ext cx="1571625" cy="500063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s-ES" dirty="0">
                <a:solidFill>
                  <a:schemeClr val="tx1"/>
                </a:solidFill>
              </a:rPr>
              <a:t>PIM </a:t>
            </a:r>
          </a:p>
        </p:txBody>
      </p:sp>
      <p:sp>
        <p:nvSpPr>
          <p:cNvPr id="34" name="33 Flecha derecha"/>
          <p:cNvSpPr/>
          <p:nvPr/>
        </p:nvSpPr>
        <p:spPr>
          <a:xfrm>
            <a:off x="5953125" y="6041857"/>
            <a:ext cx="285750" cy="21431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s-ES">
              <a:solidFill>
                <a:schemeClr val="tx1"/>
              </a:solidFill>
            </a:endParaRPr>
          </a:p>
        </p:txBody>
      </p:sp>
      <p:cxnSp>
        <p:nvCxnSpPr>
          <p:cNvPr id="35" name="34 Conector recto"/>
          <p:cNvCxnSpPr/>
          <p:nvPr/>
        </p:nvCxnSpPr>
        <p:spPr>
          <a:xfrm>
            <a:off x="4526570" y="674366"/>
            <a:ext cx="71438" cy="6243638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35 Conector recto"/>
          <p:cNvCxnSpPr/>
          <p:nvPr/>
        </p:nvCxnSpPr>
        <p:spPr>
          <a:xfrm rot="16200000" flipH="1">
            <a:off x="3059907" y="3577264"/>
            <a:ext cx="6000750" cy="71437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36 Conector recto"/>
          <p:cNvCxnSpPr/>
          <p:nvPr/>
        </p:nvCxnSpPr>
        <p:spPr>
          <a:xfrm>
            <a:off x="7524750" y="684044"/>
            <a:ext cx="71438" cy="6243638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439" name="40 Flecha curvada hacia la derecha"/>
          <p:cNvSpPr>
            <a:spLocks noChangeArrowheads="1"/>
          </p:cNvSpPr>
          <p:nvPr/>
        </p:nvSpPr>
        <p:spPr bwMode="auto">
          <a:xfrm rot="3364694">
            <a:off x="3856832" y="899151"/>
            <a:ext cx="584200" cy="369887"/>
          </a:xfrm>
          <a:prstGeom prst="curvedRightArrow">
            <a:avLst>
              <a:gd name="adj1" fmla="val 17435"/>
              <a:gd name="adj2" fmla="val 50000"/>
              <a:gd name="adj3" fmla="val 122499"/>
            </a:avLst>
          </a:prstGeom>
          <a:solidFill>
            <a:srgbClr val="CC3300"/>
          </a:solidFill>
          <a:ln>
            <a:noFill/>
          </a:ln>
          <a:extLst>
            <a:ext uri="{91240B29-F687-4F45-9708-019B960494DF}">
              <a14:hiddenLine xmlns:a14="http://schemas.microsoft.com/office/drawing/2010/main" w="38100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u="sng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u="sng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u="sng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u="sng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u="sng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s-MX" altLang="es-MX"/>
          </a:p>
        </p:txBody>
      </p:sp>
      <p:sp>
        <p:nvSpPr>
          <p:cNvPr id="17440" name="41 Flecha curvada hacia abajo"/>
          <p:cNvSpPr>
            <a:spLocks noChangeArrowheads="1"/>
          </p:cNvSpPr>
          <p:nvPr/>
        </p:nvSpPr>
        <p:spPr bwMode="auto">
          <a:xfrm>
            <a:off x="4381500" y="1684169"/>
            <a:ext cx="571500" cy="369332"/>
          </a:xfrm>
          <a:prstGeom prst="curvedDownArrow">
            <a:avLst>
              <a:gd name="adj1" fmla="val 25012"/>
              <a:gd name="adj2" fmla="val 50000"/>
              <a:gd name="adj3" fmla="val 25000"/>
            </a:avLst>
          </a:prstGeom>
          <a:solidFill>
            <a:srgbClr val="CC3300"/>
          </a:solidFill>
          <a:ln>
            <a:noFill/>
          </a:ln>
          <a:extLst>
            <a:ext uri="{91240B29-F687-4F45-9708-019B960494DF}">
              <a14:hiddenLine xmlns:a14="http://schemas.microsoft.com/office/drawing/2010/main" w="38100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u="sng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u="sng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u="sng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u="sng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u="sng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s-MX" altLang="es-MX"/>
          </a:p>
        </p:txBody>
      </p:sp>
      <p:sp>
        <p:nvSpPr>
          <p:cNvPr id="17441" name="42 Flecha abajo"/>
          <p:cNvSpPr>
            <a:spLocks noChangeArrowheads="1"/>
          </p:cNvSpPr>
          <p:nvPr/>
        </p:nvSpPr>
        <p:spPr bwMode="auto">
          <a:xfrm>
            <a:off x="3738563" y="2041358"/>
            <a:ext cx="214312" cy="428625"/>
          </a:xfrm>
          <a:prstGeom prst="downArrow">
            <a:avLst>
              <a:gd name="adj1" fmla="val 50000"/>
              <a:gd name="adj2" fmla="val 50000"/>
            </a:avLst>
          </a:prstGeom>
          <a:solidFill>
            <a:srgbClr val="CC3300"/>
          </a:solidFill>
          <a:ln>
            <a:noFill/>
          </a:ln>
          <a:extLst>
            <a:ext uri="{91240B29-F687-4F45-9708-019B960494DF}">
              <a14:hiddenLine xmlns:a14="http://schemas.microsoft.com/office/drawing/2010/main" w="38100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u="sng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u="sng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u="sng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u="sng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u="sng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s-MX" altLang="es-MX"/>
          </a:p>
        </p:txBody>
      </p:sp>
      <p:sp>
        <p:nvSpPr>
          <p:cNvPr id="17442" name="47 Flecha derecha"/>
          <p:cNvSpPr>
            <a:spLocks noChangeArrowheads="1"/>
          </p:cNvSpPr>
          <p:nvPr/>
        </p:nvSpPr>
        <p:spPr bwMode="auto">
          <a:xfrm>
            <a:off x="4452938" y="2755733"/>
            <a:ext cx="214312" cy="733425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CC3300"/>
          </a:solidFill>
          <a:ln>
            <a:noFill/>
          </a:ln>
          <a:extLst>
            <a:ext uri="{91240B29-F687-4F45-9708-019B960494DF}">
              <a14:hiddenLine xmlns:a14="http://schemas.microsoft.com/office/drawing/2010/main" w="38100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u="sng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u="sng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u="sng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u="sng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u="sng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s-MX" altLang="es-MX"/>
          </a:p>
        </p:txBody>
      </p:sp>
      <p:sp>
        <p:nvSpPr>
          <p:cNvPr id="17443" name="48 Flecha curvada hacia la izquierda"/>
          <p:cNvSpPr>
            <a:spLocks noChangeArrowheads="1"/>
          </p:cNvSpPr>
          <p:nvPr/>
        </p:nvSpPr>
        <p:spPr bwMode="auto">
          <a:xfrm>
            <a:off x="6024563" y="3171658"/>
            <a:ext cx="285750" cy="369887"/>
          </a:xfrm>
          <a:prstGeom prst="curvedLeftArrow">
            <a:avLst>
              <a:gd name="adj1" fmla="val 25038"/>
              <a:gd name="adj2" fmla="val 50076"/>
              <a:gd name="adj3" fmla="val 25000"/>
            </a:avLst>
          </a:prstGeom>
          <a:solidFill>
            <a:srgbClr val="CC3300"/>
          </a:solidFill>
          <a:ln>
            <a:noFill/>
          </a:ln>
          <a:extLst>
            <a:ext uri="{91240B29-F687-4F45-9708-019B960494DF}">
              <a14:hiddenLine xmlns:a14="http://schemas.microsoft.com/office/drawing/2010/main" w="38100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u="sng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u="sng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u="sng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u="sng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u="sng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s-MX" altLang="es-MX"/>
          </a:p>
        </p:txBody>
      </p:sp>
      <p:sp>
        <p:nvSpPr>
          <p:cNvPr id="17444" name="49 Flecha curvada hacia la derecha"/>
          <p:cNvSpPr>
            <a:spLocks noChangeArrowheads="1"/>
          </p:cNvSpPr>
          <p:nvPr/>
        </p:nvSpPr>
        <p:spPr bwMode="auto">
          <a:xfrm>
            <a:off x="4310063" y="4028908"/>
            <a:ext cx="285750" cy="369887"/>
          </a:xfrm>
          <a:prstGeom prst="curvedRightArrow">
            <a:avLst>
              <a:gd name="adj1" fmla="val 25038"/>
              <a:gd name="adj2" fmla="val 50076"/>
              <a:gd name="adj3" fmla="val 25000"/>
            </a:avLst>
          </a:prstGeom>
          <a:solidFill>
            <a:srgbClr val="CC3300"/>
          </a:solidFill>
          <a:ln>
            <a:noFill/>
          </a:ln>
          <a:extLst>
            <a:ext uri="{91240B29-F687-4F45-9708-019B960494DF}">
              <a14:hiddenLine xmlns:a14="http://schemas.microsoft.com/office/drawing/2010/main" w="38100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u="sng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u="sng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u="sng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u="sng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u="sng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s-MX" altLang="es-MX"/>
          </a:p>
        </p:txBody>
      </p:sp>
      <p:sp>
        <p:nvSpPr>
          <p:cNvPr id="17445" name="50 Flecha izquierda"/>
          <p:cNvSpPr>
            <a:spLocks noChangeArrowheads="1"/>
          </p:cNvSpPr>
          <p:nvPr/>
        </p:nvSpPr>
        <p:spPr bwMode="auto">
          <a:xfrm>
            <a:off x="4381501" y="4684545"/>
            <a:ext cx="214313" cy="733663"/>
          </a:xfrm>
          <a:prstGeom prst="leftArrow">
            <a:avLst>
              <a:gd name="adj1" fmla="val 50000"/>
              <a:gd name="adj2" fmla="val 50000"/>
            </a:avLst>
          </a:prstGeom>
          <a:solidFill>
            <a:srgbClr val="CC3300"/>
          </a:solidFill>
          <a:ln>
            <a:noFill/>
          </a:ln>
          <a:extLst>
            <a:ext uri="{91240B29-F687-4F45-9708-019B960494DF}">
              <a14:hiddenLine xmlns:a14="http://schemas.microsoft.com/office/drawing/2010/main" w="38100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u="sng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u="sng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u="sng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u="sng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u="sng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s-MX" altLang="es-MX"/>
          </a:p>
        </p:txBody>
      </p:sp>
      <p:sp>
        <p:nvSpPr>
          <p:cNvPr id="17447" name="53 Flecha curvada hacia la derecha"/>
          <p:cNvSpPr>
            <a:spLocks noChangeArrowheads="1"/>
          </p:cNvSpPr>
          <p:nvPr/>
        </p:nvSpPr>
        <p:spPr bwMode="auto">
          <a:xfrm>
            <a:off x="3881438" y="5957719"/>
            <a:ext cx="214312" cy="369888"/>
          </a:xfrm>
          <a:prstGeom prst="curvedRightArrow">
            <a:avLst>
              <a:gd name="adj1" fmla="val 25034"/>
              <a:gd name="adj2" fmla="val 50076"/>
              <a:gd name="adj3" fmla="val 25000"/>
            </a:avLst>
          </a:prstGeom>
          <a:solidFill>
            <a:srgbClr val="CC3300"/>
          </a:solidFill>
          <a:ln>
            <a:noFill/>
          </a:ln>
          <a:extLst>
            <a:ext uri="{91240B29-F687-4F45-9708-019B960494DF}">
              <a14:hiddenLine xmlns:a14="http://schemas.microsoft.com/office/drawing/2010/main" w="38100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u="sng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u="sng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u="sng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u="sng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u="sng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s-MX" altLang="es-MX"/>
          </a:p>
        </p:txBody>
      </p:sp>
      <p:cxnSp>
        <p:nvCxnSpPr>
          <p:cNvPr id="17448" name="55 Conector recto de flecha"/>
          <p:cNvCxnSpPr>
            <a:cxnSpLocks noChangeShapeType="1"/>
          </p:cNvCxnSpPr>
          <p:nvPr/>
        </p:nvCxnSpPr>
        <p:spPr bwMode="auto">
          <a:xfrm rot="10800000">
            <a:off x="4524375" y="5613233"/>
            <a:ext cx="3143250" cy="1587"/>
          </a:xfrm>
          <a:prstGeom prst="straightConnector1">
            <a:avLst/>
          </a:prstGeom>
          <a:noFill/>
          <a:ln w="25400" algn="ctr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  <p:extLst>
      <p:ext uri="{BB962C8B-B14F-4D97-AF65-F5344CB8AC3E}">
        <p14:creationId xmlns:p14="http://schemas.microsoft.com/office/powerpoint/2010/main" val="10126989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40"/>
          <p:cNvSpPr>
            <a:spLocks noChangeArrowheads="1"/>
          </p:cNvSpPr>
          <p:nvPr/>
        </p:nvSpPr>
        <p:spPr bwMode="auto">
          <a:xfrm>
            <a:off x="8331200" y="2084388"/>
            <a:ext cx="3657600" cy="2057400"/>
          </a:xfrm>
          <a:prstGeom prst="rect">
            <a:avLst/>
          </a:prstGeom>
          <a:solidFill>
            <a:srgbClr val="FFFF99">
              <a:alpha val="91000"/>
            </a:srgbClr>
          </a:solidFill>
          <a:ln>
            <a:noFill/>
          </a:ln>
          <a:extLst/>
        </p:spPr>
        <p:txBody>
          <a:bodyPr wrap="none" anchor="ctr"/>
          <a:lstStyle/>
          <a:p>
            <a:pPr>
              <a:defRPr/>
            </a:pPr>
            <a:endParaRPr lang="es-PE" dirty="0">
              <a:latin typeface="+mn-lt"/>
            </a:endParaRPr>
          </a:p>
        </p:txBody>
      </p:sp>
      <p:grpSp>
        <p:nvGrpSpPr>
          <p:cNvPr id="2" name="Group 6"/>
          <p:cNvGrpSpPr>
            <a:grpSpLocks/>
          </p:cNvGrpSpPr>
          <p:nvPr/>
        </p:nvGrpSpPr>
        <p:grpSpPr bwMode="auto">
          <a:xfrm>
            <a:off x="11176000" y="2706688"/>
            <a:ext cx="753533" cy="1060450"/>
            <a:chOff x="3560" y="890"/>
            <a:chExt cx="908" cy="1542"/>
          </a:xfrm>
        </p:grpSpPr>
        <p:sp>
          <p:nvSpPr>
            <p:cNvPr id="30762" name="Oval 7"/>
            <p:cNvSpPr>
              <a:spLocks noChangeArrowheads="1"/>
            </p:cNvSpPr>
            <p:nvPr/>
          </p:nvSpPr>
          <p:spPr bwMode="auto">
            <a:xfrm>
              <a:off x="3833" y="890"/>
              <a:ext cx="362" cy="362"/>
            </a:xfrm>
            <a:prstGeom prst="ellips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/>
          </p:spPr>
          <p:txBody>
            <a:bodyPr wrap="none" anchor="ctr"/>
            <a:lstStyle/>
            <a:p>
              <a:pPr>
                <a:defRPr/>
              </a:pPr>
              <a:endParaRPr lang="es-PE" dirty="0">
                <a:latin typeface="+mn-lt"/>
              </a:endParaRPr>
            </a:p>
          </p:txBody>
        </p:sp>
        <p:sp>
          <p:nvSpPr>
            <p:cNvPr id="30763" name="Line 8"/>
            <p:cNvSpPr>
              <a:spLocks noChangeShapeType="1"/>
            </p:cNvSpPr>
            <p:nvPr/>
          </p:nvSpPr>
          <p:spPr bwMode="auto">
            <a:xfrm>
              <a:off x="4014" y="1252"/>
              <a:ext cx="0" cy="452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/>
          </p:spPr>
          <p:txBody>
            <a:bodyPr/>
            <a:lstStyle/>
            <a:p>
              <a:pPr>
                <a:defRPr/>
              </a:pPr>
              <a:endParaRPr lang="es-PE" dirty="0">
                <a:latin typeface="+mn-lt"/>
              </a:endParaRPr>
            </a:p>
          </p:txBody>
        </p:sp>
        <p:grpSp>
          <p:nvGrpSpPr>
            <p:cNvPr id="3" name="Group 9"/>
            <p:cNvGrpSpPr>
              <a:grpSpLocks/>
            </p:cNvGrpSpPr>
            <p:nvPr/>
          </p:nvGrpSpPr>
          <p:grpSpPr bwMode="auto">
            <a:xfrm>
              <a:off x="3833" y="1706"/>
              <a:ext cx="181" cy="726"/>
              <a:chOff x="3833" y="1706"/>
              <a:chExt cx="181" cy="726"/>
            </a:xfrm>
          </p:grpSpPr>
          <p:sp>
            <p:nvSpPr>
              <p:cNvPr id="30781" name="Line 10"/>
              <p:cNvSpPr>
                <a:spLocks noChangeShapeType="1"/>
              </p:cNvSpPr>
              <p:nvPr/>
            </p:nvSpPr>
            <p:spPr bwMode="auto">
              <a:xfrm flipH="1">
                <a:off x="3833" y="1705"/>
                <a:ext cx="181" cy="27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/>
            </p:spPr>
            <p:txBody>
              <a:bodyPr/>
              <a:lstStyle/>
              <a:p>
                <a:pPr>
                  <a:defRPr/>
                </a:pPr>
                <a:endParaRPr lang="es-PE" dirty="0">
                  <a:latin typeface="+mn-lt"/>
                </a:endParaRPr>
              </a:p>
            </p:txBody>
          </p:sp>
          <p:sp>
            <p:nvSpPr>
              <p:cNvPr id="30782" name="Line 11"/>
              <p:cNvSpPr>
                <a:spLocks noChangeShapeType="1"/>
              </p:cNvSpPr>
              <p:nvPr/>
            </p:nvSpPr>
            <p:spPr bwMode="auto">
              <a:xfrm>
                <a:off x="3833" y="1977"/>
                <a:ext cx="46" cy="409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/>
            </p:spPr>
            <p:txBody>
              <a:bodyPr/>
              <a:lstStyle/>
              <a:p>
                <a:pPr>
                  <a:defRPr/>
                </a:pPr>
                <a:endParaRPr lang="es-PE" dirty="0">
                  <a:latin typeface="+mn-lt"/>
                </a:endParaRPr>
              </a:p>
            </p:txBody>
          </p:sp>
          <p:sp>
            <p:nvSpPr>
              <p:cNvPr id="30783" name="Line 12"/>
              <p:cNvSpPr>
                <a:spLocks noChangeShapeType="1"/>
              </p:cNvSpPr>
              <p:nvPr/>
            </p:nvSpPr>
            <p:spPr bwMode="auto">
              <a:xfrm flipH="1">
                <a:off x="3833" y="2386"/>
                <a:ext cx="46" cy="4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/>
            </p:spPr>
            <p:txBody>
              <a:bodyPr/>
              <a:lstStyle/>
              <a:p>
                <a:pPr>
                  <a:defRPr/>
                </a:pPr>
                <a:endParaRPr lang="es-PE" dirty="0">
                  <a:latin typeface="+mn-lt"/>
                </a:endParaRPr>
              </a:p>
            </p:txBody>
          </p:sp>
        </p:grpSp>
        <p:grpSp>
          <p:nvGrpSpPr>
            <p:cNvPr id="4" name="Group 13"/>
            <p:cNvGrpSpPr>
              <a:grpSpLocks/>
            </p:cNvGrpSpPr>
            <p:nvPr/>
          </p:nvGrpSpPr>
          <p:grpSpPr bwMode="auto">
            <a:xfrm flipH="1">
              <a:off x="4014" y="1706"/>
              <a:ext cx="181" cy="726"/>
              <a:chOff x="3833" y="1706"/>
              <a:chExt cx="181" cy="726"/>
            </a:xfrm>
          </p:grpSpPr>
          <p:sp>
            <p:nvSpPr>
              <p:cNvPr id="30778" name="Line 14"/>
              <p:cNvSpPr>
                <a:spLocks noChangeShapeType="1"/>
              </p:cNvSpPr>
              <p:nvPr/>
            </p:nvSpPr>
            <p:spPr bwMode="auto">
              <a:xfrm flipH="1">
                <a:off x="3833" y="1705"/>
                <a:ext cx="181" cy="27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/>
            </p:spPr>
            <p:txBody>
              <a:bodyPr/>
              <a:lstStyle/>
              <a:p>
                <a:pPr>
                  <a:defRPr/>
                </a:pPr>
                <a:endParaRPr lang="es-PE" dirty="0">
                  <a:latin typeface="+mn-lt"/>
                </a:endParaRPr>
              </a:p>
            </p:txBody>
          </p:sp>
          <p:sp>
            <p:nvSpPr>
              <p:cNvPr id="30779" name="Line 15"/>
              <p:cNvSpPr>
                <a:spLocks noChangeShapeType="1"/>
              </p:cNvSpPr>
              <p:nvPr/>
            </p:nvSpPr>
            <p:spPr bwMode="auto">
              <a:xfrm>
                <a:off x="3833" y="1977"/>
                <a:ext cx="46" cy="409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/>
            </p:spPr>
            <p:txBody>
              <a:bodyPr/>
              <a:lstStyle/>
              <a:p>
                <a:pPr>
                  <a:defRPr/>
                </a:pPr>
                <a:endParaRPr lang="es-PE" dirty="0">
                  <a:latin typeface="+mn-lt"/>
                </a:endParaRPr>
              </a:p>
            </p:txBody>
          </p:sp>
          <p:sp>
            <p:nvSpPr>
              <p:cNvPr id="30780" name="Line 16"/>
              <p:cNvSpPr>
                <a:spLocks noChangeShapeType="1"/>
              </p:cNvSpPr>
              <p:nvPr/>
            </p:nvSpPr>
            <p:spPr bwMode="auto">
              <a:xfrm flipH="1">
                <a:off x="3833" y="2386"/>
                <a:ext cx="46" cy="4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/>
            </p:spPr>
            <p:txBody>
              <a:bodyPr/>
              <a:lstStyle/>
              <a:p>
                <a:pPr>
                  <a:defRPr/>
                </a:pPr>
                <a:endParaRPr lang="es-PE" dirty="0">
                  <a:latin typeface="+mn-lt"/>
                </a:endParaRPr>
              </a:p>
            </p:txBody>
          </p:sp>
        </p:grpSp>
        <p:grpSp>
          <p:nvGrpSpPr>
            <p:cNvPr id="5" name="Group 17"/>
            <p:cNvGrpSpPr>
              <a:grpSpLocks/>
            </p:cNvGrpSpPr>
            <p:nvPr/>
          </p:nvGrpSpPr>
          <p:grpSpPr bwMode="auto">
            <a:xfrm>
              <a:off x="3560" y="1389"/>
              <a:ext cx="454" cy="272"/>
              <a:chOff x="3560" y="1389"/>
              <a:chExt cx="454" cy="272"/>
            </a:xfrm>
          </p:grpSpPr>
          <p:sp>
            <p:nvSpPr>
              <p:cNvPr id="30775" name="Line 18"/>
              <p:cNvSpPr>
                <a:spLocks noChangeShapeType="1"/>
              </p:cNvSpPr>
              <p:nvPr/>
            </p:nvSpPr>
            <p:spPr bwMode="auto">
              <a:xfrm flipH="1">
                <a:off x="3833" y="1389"/>
                <a:ext cx="181" cy="9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/>
            </p:spPr>
            <p:txBody>
              <a:bodyPr/>
              <a:lstStyle/>
              <a:p>
                <a:pPr>
                  <a:defRPr/>
                </a:pPr>
                <a:endParaRPr lang="es-PE" dirty="0">
                  <a:latin typeface="+mn-lt"/>
                </a:endParaRPr>
              </a:p>
            </p:txBody>
          </p:sp>
          <p:sp>
            <p:nvSpPr>
              <p:cNvPr id="30776" name="Line 19"/>
              <p:cNvSpPr>
                <a:spLocks noChangeShapeType="1"/>
              </p:cNvSpPr>
              <p:nvPr/>
            </p:nvSpPr>
            <p:spPr bwMode="auto">
              <a:xfrm flipH="1">
                <a:off x="3741" y="1479"/>
                <a:ext cx="92" cy="18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/>
            </p:spPr>
            <p:txBody>
              <a:bodyPr/>
              <a:lstStyle/>
              <a:p>
                <a:pPr>
                  <a:defRPr/>
                </a:pPr>
                <a:endParaRPr lang="es-PE" dirty="0">
                  <a:latin typeface="+mn-lt"/>
                </a:endParaRPr>
              </a:p>
            </p:txBody>
          </p:sp>
          <p:sp>
            <p:nvSpPr>
              <p:cNvPr id="30777" name="Line 20"/>
              <p:cNvSpPr>
                <a:spLocks noChangeShapeType="1"/>
              </p:cNvSpPr>
              <p:nvPr/>
            </p:nvSpPr>
            <p:spPr bwMode="auto">
              <a:xfrm flipH="1" flipV="1">
                <a:off x="3560" y="1615"/>
                <a:ext cx="181" cy="4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/>
            </p:spPr>
            <p:txBody>
              <a:bodyPr/>
              <a:lstStyle/>
              <a:p>
                <a:pPr>
                  <a:defRPr/>
                </a:pPr>
                <a:endParaRPr lang="es-PE" dirty="0">
                  <a:latin typeface="+mn-lt"/>
                </a:endParaRPr>
              </a:p>
            </p:txBody>
          </p:sp>
        </p:grpSp>
        <p:grpSp>
          <p:nvGrpSpPr>
            <p:cNvPr id="6" name="Group 21"/>
            <p:cNvGrpSpPr>
              <a:grpSpLocks/>
            </p:cNvGrpSpPr>
            <p:nvPr/>
          </p:nvGrpSpPr>
          <p:grpSpPr bwMode="auto">
            <a:xfrm flipH="1">
              <a:off x="4014" y="1389"/>
              <a:ext cx="454" cy="272"/>
              <a:chOff x="3560" y="1389"/>
              <a:chExt cx="454" cy="272"/>
            </a:xfrm>
          </p:grpSpPr>
          <p:sp>
            <p:nvSpPr>
              <p:cNvPr id="30772" name="Line 22"/>
              <p:cNvSpPr>
                <a:spLocks noChangeShapeType="1"/>
              </p:cNvSpPr>
              <p:nvPr/>
            </p:nvSpPr>
            <p:spPr bwMode="auto">
              <a:xfrm flipH="1">
                <a:off x="3833" y="1389"/>
                <a:ext cx="181" cy="9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/>
            </p:spPr>
            <p:txBody>
              <a:bodyPr/>
              <a:lstStyle/>
              <a:p>
                <a:pPr>
                  <a:defRPr/>
                </a:pPr>
                <a:endParaRPr lang="es-PE" dirty="0">
                  <a:latin typeface="+mn-lt"/>
                </a:endParaRPr>
              </a:p>
            </p:txBody>
          </p:sp>
          <p:sp>
            <p:nvSpPr>
              <p:cNvPr id="30773" name="Line 23"/>
              <p:cNvSpPr>
                <a:spLocks noChangeShapeType="1"/>
              </p:cNvSpPr>
              <p:nvPr/>
            </p:nvSpPr>
            <p:spPr bwMode="auto">
              <a:xfrm flipH="1">
                <a:off x="3741" y="1479"/>
                <a:ext cx="92" cy="18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/>
            </p:spPr>
            <p:txBody>
              <a:bodyPr/>
              <a:lstStyle/>
              <a:p>
                <a:pPr>
                  <a:defRPr/>
                </a:pPr>
                <a:endParaRPr lang="es-PE" dirty="0">
                  <a:latin typeface="+mn-lt"/>
                </a:endParaRPr>
              </a:p>
            </p:txBody>
          </p:sp>
          <p:sp>
            <p:nvSpPr>
              <p:cNvPr id="30774" name="Line 24"/>
              <p:cNvSpPr>
                <a:spLocks noChangeShapeType="1"/>
              </p:cNvSpPr>
              <p:nvPr/>
            </p:nvSpPr>
            <p:spPr bwMode="auto">
              <a:xfrm flipH="1" flipV="1">
                <a:off x="3560" y="1615"/>
                <a:ext cx="181" cy="4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/>
            </p:spPr>
            <p:txBody>
              <a:bodyPr/>
              <a:lstStyle/>
              <a:p>
                <a:pPr>
                  <a:defRPr/>
                </a:pPr>
                <a:endParaRPr lang="es-PE" dirty="0">
                  <a:latin typeface="+mn-lt"/>
                </a:endParaRPr>
              </a:p>
            </p:txBody>
          </p:sp>
        </p:grpSp>
        <p:sp>
          <p:nvSpPr>
            <p:cNvPr id="30768" name="Line 25"/>
            <p:cNvSpPr>
              <a:spLocks noChangeShapeType="1"/>
            </p:cNvSpPr>
            <p:nvPr/>
          </p:nvSpPr>
          <p:spPr bwMode="auto">
            <a:xfrm flipV="1">
              <a:off x="3922" y="1070"/>
              <a:ext cx="9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/>
          </p:spPr>
          <p:txBody>
            <a:bodyPr/>
            <a:lstStyle/>
            <a:p>
              <a:pPr>
                <a:defRPr/>
              </a:pPr>
              <a:endParaRPr lang="es-PE" dirty="0">
                <a:latin typeface="+mn-lt"/>
              </a:endParaRPr>
            </a:p>
          </p:txBody>
        </p:sp>
        <p:sp>
          <p:nvSpPr>
            <p:cNvPr id="30769" name="Line 26"/>
            <p:cNvSpPr>
              <a:spLocks noChangeShapeType="1"/>
            </p:cNvSpPr>
            <p:nvPr/>
          </p:nvSpPr>
          <p:spPr bwMode="auto">
            <a:xfrm flipV="1">
              <a:off x="4060" y="1070"/>
              <a:ext cx="89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/>
          </p:spPr>
          <p:txBody>
            <a:bodyPr/>
            <a:lstStyle/>
            <a:p>
              <a:pPr>
                <a:defRPr/>
              </a:pPr>
              <a:endParaRPr lang="es-PE" dirty="0">
                <a:latin typeface="+mn-lt"/>
              </a:endParaRPr>
            </a:p>
          </p:txBody>
        </p:sp>
        <p:sp>
          <p:nvSpPr>
            <p:cNvPr id="30770" name="Line 27"/>
            <p:cNvSpPr>
              <a:spLocks noChangeShapeType="1"/>
            </p:cNvSpPr>
            <p:nvPr/>
          </p:nvSpPr>
          <p:spPr bwMode="auto">
            <a:xfrm>
              <a:off x="4014" y="1070"/>
              <a:ext cx="0" cy="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/>
          </p:spPr>
          <p:txBody>
            <a:bodyPr/>
            <a:lstStyle/>
            <a:p>
              <a:pPr>
                <a:defRPr/>
              </a:pPr>
              <a:endParaRPr lang="es-PE" dirty="0">
                <a:latin typeface="+mn-lt"/>
              </a:endParaRPr>
            </a:p>
          </p:txBody>
        </p:sp>
      </p:grpSp>
      <p:sp>
        <p:nvSpPr>
          <p:cNvPr id="30724" name="Rectangle 29"/>
          <p:cNvSpPr>
            <a:spLocks noChangeArrowheads="1"/>
          </p:cNvSpPr>
          <p:nvPr/>
        </p:nvSpPr>
        <p:spPr bwMode="auto">
          <a:xfrm>
            <a:off x="9827684" y="2732088"/>
            <a:ext cx="1016000" cy="889000"/>
          </a:xfrm>
          <a:prstGeom prst="rect">
            <a:avLst/>
          </a:prstGeom>
          <a:noFill/>
          <a:ln w="28575" algn="ctr">
            <a:solidFill>
              <a:schemeClr val="accent2"/>
            </a:solidFill>
            <a:miter lim="800000"/>
            <a:headEnd/>
            <a:tailEnd/>
          </a:ln>
          <a:extLst/>
        </p:spPr>
        <p:txBody>
          <a:bodyPr wrap="none" anchor="ctr"/>
          <a:lstStyle/>
          <a:p>
            <a:pPr algn="ctr">
              <a:defRPr/>
            </a:pPr>
            <a:r>
              <a:rPr lang="es-EC" sz="1200" b="1" dirty="0">
                <a:latin typeface="+mn-lt"/>
              </a:rPr>
              <a:t>Cantidades</a:t>
            </a:r>
          </a:p>
          <a:p>
            <a:pPr algn="ctr">
              <a:defRPr/>
            </a:pPr>
            <a:r>
              <a:rPr lang="es-EC" sz="1200" b="1" dirty="0">
                <a:latin typeface="+mn-lt"/>
              </a:rPr>
              <a:t>Insumos</a:t>
            </a:r>
            <a:endParaRPr lang="es-ES" sz="1200" b="1" dirty="0">
              <a:latin typeface="+mn-lt"/>
            </a:endParaRPr>
          </a:p>
        </p:txBody>
      </p:sp>
      <p:sp>
        <p:nvSpPr>
          <p:cNvPr id="30725" name="Text Box 30"/>
          <p:cNvSpPr txBox="1">
            <a:spLocks noChangeArrowheads="1"/>
          </p:cNvSpPr>
          <p:nvPr/>
        </p:nvSpPr>
        <p:spPr bwMode="auto">
          <a:xfrm>
            <a:off x="9856320" y="2166939"/>
            <a:ext cx="948145" cy="523220"/>
          </a:xfrm>
          <a:prstGeom prst="rect">
            <a:avLst/>
          </a:prstGeom>
          <a:noFill/>
          <a:ln>
            <a:noFill/>
          </a:ln>
          <a:extLst/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defRPr/>
            </a:pPr>
            <a:r>
              <a:rPr lang="es-PE" sz="1400" b="1" dirty="0" smtClean="0">
                <a:solidFill>
                  <a:schemeClr val="accent2"/>
                </a:solidFill>
                <a:latin typeface="+mn-lt"/>
              </a:rPr>
              <a:t>Estructura</a:t>
            </a:r>
          </a:p>
          <a:p>
            <a:pPr algn="ctr" eaLnBrk="1" hangingPunct="1">
              <a:defRPr/>
            </a:pPr>
            <a:r>
              <a:rPr lang="es-PE" sz="1400" b="1" dirty="0" smtClean="0">
                <a:solidFill>
                  <a:schemeClr val="accent2"/>
                </a:solidFill>
                <a:latin typeface="+mn-lt"/>
              </a:rPr>
              <a:t>producto</a:t>
            </a:r>
          </a:p>
        </p:txBody>
      </p:sp>
      <p:sp>
        <p:nvSpPr>
          <p:cNvPr id="30726" name="Rectangle 31"/>
          <p:cNvSpPr>
            <a:spLocks noChangeArrowheads="1"/>
          </p:cNvSpPr>
          <p:nvPr/>
        </p:nvSpPr>
        <p:spPr bwMode="auto">
          <a:xfrm>
            <a:off x="1039284" y="2365376"/>
            <a:ext cx="1016000" cy="989013"/>
          </a:xfrm>
          <a:prstGeom prst="rect">
            <a:avLst/>
          </a:prstGeom>
          <a:noFill/>
          <a:ln w="28575" algn="ctr">
            <a:solidFill>
              <a:schemeClr val="accent2"/>
            </a:solidFill>
            <a:miter lim="800000"/>
            <a:headEnd/>
            <a:tailEnd/>
          </a:ln>
          <a:extLst/>
        </p:spPr>
        <p:txBody>
          <a:bodyPr wrap="none" anchor="ctr"/>
          <a:lstStyle/>
          <a:p>
            <a:pPr algn="ctr">
              <a:defRPr/>
            </a:pPr>
            <a:r>
              <a:rPr lang="es-EC" sz="1400" b="1" dirty="0">
                <a:latin typeface="+mn-lt"/>
              </a:rPr>
              <a:t>Items</a:t>
            </a:r>
          </a:p>
          <a:p>
            <a:pPr algn="ctr">
              <a:defRPr/>
            </a:pPr>
            <a:r>
              <a:rPr lang="es-EC" sz="1400" b="1" dirty="0">
                <a:latin typeface="+mn-lt"/>
              </a:rPr>
              <a:t>gasto</a:t>
            </a:r>
            <a:endParaRPr lang="es-ES" sz="1400" b="1" dirty="0">
              <a:latin typeface="+mn-lt"/>
            </a:endParaRPr>
          </a:p>
        </p:txBody>
      </p:sp>
      <p:sp>
        <p:nvSpPr>
          <p:cNvPr id="30727" name="Text Box 32"/>
          <p:cNvSpPr txBox="1">
            <a:spLocks noChangeArrowheads="1"/>
          </p:cNvSpPr>
          <p:nvPr/>
        </p:nvSpPr>
        <p:spPr bwMode="auto">
          <a:xfrm>
            <a:off x="1123946" y="1843089"/>
            <a:ext cx="1134541" cy="523220"/>
          </a:xfrm>
          <a:prstGeom prst="rect">
            <a:avLst/>
          </a:prstGeom>
          <a:noFill/>
          <a:ln>
            <a:noFill/>
          </a:ln>
          <a:extLst/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defRPr/>
            </a:pPr>
            <a:r>
              <a:rPr lang="es-PE" sz="1400" b="1" dirty="0" smtClean="0">
                <a:solidFill>
                  <a:schemeClr val="accent2"/>
                </a:solidFill>
                <a:latin typeface="+mn-lt"/>
              </a:rPr>
              <a:t>Presupuesto</a:t>
            </a:r>
          </a:p>
          <a:p>
            <a:pPr algn="ctr" eaLnBrk="1" hangingPunct="1">
              <a:defRPr/>
            </a:pPr>
            <a:r>
              <a:rPr lang="es-PE" sz="1400" b="1" dirty="0" smtClean="0">
                <a:solidFill>
                  <a:schemeClr val="accent2"/>
                </a:solidFill>
                <a:latin typeface="+mn-lt"/>
              </a:rPr>
              <a:t>del producto</a:t>
            </a:r>
          </a:p>
        </p:txBody>
      </p:sp>
      <p:sp>
        <p:nvSpPr>
          <p:cNvPr id="30728" name="Line 33"/>
          <p:cNvSpPr>
            <a:spLocks noChangeShapeType="1"/>
          </p:cNvSpPr>
          <p:nvPr/>
        </p:nvSpPr>
        <p:spPr bwMode="auto">
          <a:xfrm flipV="1">
            <a:off x="10363200" y="1517650"/>
            <a:ext cx="0" cy="609600"/>
          </a:xfrm>
          <a:prstGeom prst="line">
            <a:avLst/>
          </a:prstGeom>
          <a:noFill/>
          <a:ln w="25400">
            <a:solidFill>
              <a:schemeClr val="accent2"/>
            </a:solidFill>
            <a:round/>
            <a:headEnd/>
            <a:tailEnd/>
          </a:ln>
          <a:extLst/>
        </p:spPr>
        <p:txBody>
          <a:bodyPr/>
          <a:lstStyle/>
          <a:p>
            <a:pPr>
              <a:defRPr/>
            </a:pPr>
            <a:endParaRPr lang="es-PE" dirty="0">
              <a:latin typeface="+mn-lt"/>
            </a:endParaRPr>
          </a:p>
        </p:txBody>
      </p:sp>
      <p:sp>
        <p:nvSpPr>
          <p:cNvPr id="30729" name="Line 34"/>
          <p:cNvSpPr>
            <a:spLocks noChangeShapeType="1"/>
          </p:cNvSpPr>
          <p:nvPr/>
        </p:nvSpPr>
        <p:spPr bwMode="auto">
          <a:xfrm flipV="1">
            <a:off x="11480800" y="1517650"/>
            <a:ext cx="0" cy="609600"/>
          </a:xfrm>
          <a:prstGeom prst="line">
            <a:avLst/>
          </a:prstGeom>
          <a:noFill/>
          <a:ln w="25400">
            <a:solidFill>
              <a:schemeClr val="accent2"/>
            </a:solidFill>
            <a:round/>
            <a:headEnd/>
            <a:tailEnd/>
          </a:ln>
          <a:extLst/>
        </p:spPr>
        <p:txBody>
          <a:bodyPr/>
          <a:lstStyle/>
          <a:p>
            <a:pPr>
              <a:defRPr/>
            </a:pPr>
            <a:endParaRPr lang="es-PE" dirty="0">
              <a:latin typeface="+mn-lt"/>
            </a:endParaRPr>
          </a:p>
        </p:txBody>
      </p:sp>
      <p:sp>
        <p:nvSpPr>
          <p:cNvPr id="30730" name="Line 35"/>
          <p:cNvSpPr>
            <a:spLocks noChangeShapeType="1"/>
          </p:cNvSpPr>
          <p:nvPr/>
        </p:nvSpPr>
        <p:spPr bwMode="auto">
          <a:xfrm flipH="1" flipV="1">
            <a:off x="1625600" y="1517650"/>
            <a:ext cx="9855200" cy="0"/>
          </a:xfrm>
          <a:prstGeom prst="line">
            <a:avLst/>
          </a:prstGeom>
          <a:noFill/>
          <a:ln w="25400">
            <a:solidFill>
              <a:schemeClr val="accent2"/>
            </a:solidFill>
            <a:round/>
            <a:headEnd/>
            <a:tailEnd/>
          </a:ln>
          <a:extLst/>
        </p:spPr>
        <p:txBody>
          <a:bodyPr/>
          <a:lstStyle/>
          <a:p>
            <a:pPr>
              <a:defRPr/>
            </a:pPr>
            <a:endParaRPr lang="es-PE" dirty="0">
              <a:latin typeface="+mn-lt"/>
            </a:endParaRPr>
          </a:p>
        </p:txBody>
      </p:sp>
      <p:sp>
        <p:nvSpPr>
          <p:cNvPr id="30731" name="Rectangle 36"/>
          <p:cNvSpPr>
            <a:spLocks noChangeArrowheads="1"/>
          </p:cNvSpPr>
          <p:nvPr/>
        </p:nvSpPr>
        <p:spPr bwMode="auto">
          <a:xfrm>
            <a:off x="8534400" y="2732088"/>
            <a:ext cx="1016000" cy="889000"/>
          </a:xfrm>
          <a:prstGeom prst="rect">
            <a:avLst/>
          </a:prstGeom>
          <a:noFill/>
          <a:ln w="28575" algn="ctr">
            <a:solidFill>
              <a:schemeClr val="accent2"/>
            </a:solidFill>
            <a:miter lim="800000"/>
            <a:headEnd/>
            <a:tailEnd/>
          </a:ln>
          <a:extLst/>
        </p:spPr>
        <p:txBody>
          <a:bodyPr wrap="none" anchor="ctr"/>
          <a:lstStyle/>
          <a:p>
            <a:pPr algn="ctr">
              <a:defRPr/>
            </a:pPr>
            <a:r>
              <a:rPr lang="es-EC" sz="1200" b="1" dirty="0">
                <a:latin typeface="+mn-lt"/>
              </a:rPr>
              <a:t>Insumos</a:t>
            </a:r>
            <a:endParaRPr lang="es-ES" sz="1200" b="1" dirty="0">
              <a:latin typeface="+mn-lt"/>
            </a:endParaRPr>
          </a:p>
        </p:txBody>
      </p:sp>
      <p:sp>
        <p:nvSpPr>
          <p:cNvPr id="30732" name="Text Box 37"/>
          <p:cNvSpPr txBox="1">
            <a:spLocks noChangeArrowheads="1"/>
          </p:cNvSpPr>
          <p:nvPr/>
        </p:nvSpPr>
        <p:spPr bwMode="auto">
          <a:xfrm>
            <a:off x="8677524" y="2160589"/>
            <a:ext cx="721288" cy="307777"/>
          </a:xfrm>
          <a:prstGeom prst="rect">
            <a:avLst/>
          </a:prstGeom>
          <a:noFill/>
          <a:ln>
            <a:noFill/>
          </a:ln>
          <a:extLst/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defRPr/>
            </a:pPr>
            <a:r>
              <a:rPr lang="es-PE" sz="1400" b="1" dirty="0" smtClean="0">
                <a:solidFill>
                  <a:schemeClr val="accent2"/>
                </a:solidFill>
                <a:latin typeface="+mn-lt"/>
              </a:rPr>
              <a:t>Precios</a:t>
            </a:r>
          </a:p>
        </p:txBody>
      </p:sp>
      <p:sp>
        <p:nvSpPr>
          <p:cNvPr id="30733" name="Line 38"/>
          <p:cNvSpPr>
            <a:spLocks noChangeShapeType="1"/>
          </p:cNvSpPr>
          <p:nvPr/>
        </p:nvSpPr>
        <p:spPr bwMode="auto">
          <a:xfrm flipV="1">
            <a:off x="9042400" y="1517650"/>
            <a:ext cx="0" cy="609600"/>
          </a:xfrm>
          <a:prstGeom prst="line">
            <a:avLst/>
          </a:prstGeom>
          <a:noFill/>
          <a:ln w="25400">
            <a:solidFill>
              <a:schemeClr val="accent2"/>
            </a:solidFill>
            <a:round/>
            <a:headEnd/>
            <a:tailEnd/>
          </a:ln>
          <a:extLst/>
        </p:spPr>
        <p:txBody>
          <a:bodyPr/>
          <a:lstStyle/>
          <a:p>
            <a:pPr>
              <a:defRPr/>
            </a:pPr>
            <a:endParaRPr lang="es-PE" dirty="0">
              <a:latin typeface="+mn-lt"/>
            </a:endParaRPr>
          </a:p>
        </p:txBody>
      </p:sp>
      <p:sp>
        <p:nvSpPr>
          <p:cNvPr id="30734" name="Text Box 39"/>
          <p:cNvSpPr txBox="1">
            <a:spLocks noChangeArrowheads="1"/>
          </p:cNvSpPr>
          <p:nvPr/>
        </p:nvSpPr>
        <p:spPr bwMode="auto">
          <a:xfrm>
            <a:off x="11021256" y="2084389"/>
            <a:ext cx="944489" cy="523220"/>
          </a:xfrm>
          <a:prstGeom prst="rect">
            <a:avLst/>
          </a:prstGeom>
          <a:noFill/>
          <a:ln>
            <a:noFill/>
          </a:ln>
          <a:extLst/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defRPr/>
            </a:pPr>
            <a:r>
              <a:rPr lang="es-PE" sz="1400" b="1" dirty="0" smtClean="0">
                <a:solidFill>
                  <a:schemeClr val="accent2"/>
                </a:solidFill>
                <a:latin typeface="+mn-lt"/>
              </a:rPr>
              <a:t>Padrón</a:t>
            </a:r>
          </a:p>
          <a:p>
            <a:pPr algn="ctr" eaLnBrk="1" hangingPunct="1">
              <a:defRPr/>
            </a:pPr>
            <a:r>
              <a:rPr lang="es-PE" sz="1400" b="1" dirty="0" smtClean="0">
                <a:solidFill>
                  <a:schemeClr val="accent2"/>
                </a:solidFill>
                <a:latin typeface="+mn-lt"/>
              </a:rPr>
              <a:t>nominado</a:t>
            </a:r>
          </a:p>
        </p:txBody>
      </p:sp>
      <p:sp>
        <p:nvSpPr>
          <p:cNvPr id="30735" name="Text Box 41"/>
          <p:cNvSpPr txBox="1">
            <a:spLocks noChangeArrowheads="1"/>
          </p:cNvSpPr>
          <p:nvPr/>
        </p:nvSpPr>
        <p:spPr bwMode="auto">
          <a:xfrm>
            <a:off x="8534400" y="3881438"/>
            <a:ext cx="3454400" cy="336550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defRPr/>
            </a:pPr>
            <a:r>
              <a:rPr lang="es-EC" sz="1600" b="1" dirty="0" smtClean="0">
                <a:latin typeface="+mn-lt"/>
              </a:rPr>
              <a:t>Punto de atención </a:t>
            </a:r>
            <a:endParaRPr lang="es-ES" sz="1600" b="1" dirty="0" smtClean="0">
              <a:latin typeface="+mn-lt"/>
            </a:endParaRPr>
          </a:p>
        </p:txBody>
      </p:sp>
      <p:sp>
        <p:nvSpPr>
          <p:cNvPr id="30736" name="Line 42"/>
          <p:cNvSpPr>
            <a:spLocks noChangeShapeType="1"/>
          </p:cNvSpPr>
          <p:nvPr/>
        </p:nvSpPr>
        <p:spPr bwMode="auto">
          <a:xfrm flipV="1">
            <a:off x="1625600" y="1517650"/>
            <a:ext cx="0" cy="381000"/>
          </a:xfrm>
          <a:prstGeom prst="line">
            <a:avLst/>
          </a:prstGeom>
          <a:noFill/>
          <a:ln w="25400">
            <a:solidFill>
              <a:schemeClr val="accent2"/>
            </a:solidFill>
            <a:round/>
            <a:headEnd type="triangle" w="med" len="med"/>
            <a:tailEnd/>
          </a:ln>
          <a:extLst/>
        </p:spPr>
        <p:txBody>
          <a:bodyPr/>
          <a:lstStyle/>
          <a:p>
            <a:pPr>
              <a:defRPr/>
            </a:pPr>
            <a:endParaRPr lang="es-PE" dirty="0">
              <a:latin typeface="+mn-lt"/>
            </a:endParaRPr>
          </a:p>
        </p:txBody>
      </p:sp>
      <p:sp>
        <p:nvSpPr>
          <p:cNvPr id="30737" name="Text Box 43"/>
          <p:cNvSpPr txBox="1">
            <a:spLocks noChangeArrowheads="1"/>
          </p:cNvSpPr>
          <p:nvPr/>
        </p:nvSpPr>
        <p:spPr bwMode="auto">
          <a:xfrm>
            <a:off x="4056533" y="1193800"/>
            <a:ext cx="2728503" cy="584775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  <a:extLst/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defRPr/>
            </a:pPr>
            <a:r>
              <a:rPr lang="es-EC" sz="1600" dirty="0" smtClean="0">
                <a:latin typeface="+mn-lt"/>
              </a:rPr>
              <a:t>Programación del presupuesto</a:t>
            </a:r>
          </a:p>
          <a:p>
            <a:pPr algn="ctr" eaLnBrk="1" hangingPunct="1">
              <a:defRPr/>
            </a:pPr>
            <a:r>
              <a:rPr lang="es-EC" sz="1600" dirty="0" smtClean="0">
                <a:latin typeface="+mn-lt"/>
              </a:rPr>
              <a:t>(de abajo hacia arriba)</a:t>
            </a:r>
            <a:endParaRPr lang="es-ES" sz="1600" dirty="0" smtClean="0">
              <a:latin typeface="+mn-lt"/>
            </a:endParaRPr>
          </a:p>
        </p:txBody>
      </p:sp>
      <p:sp>
        <p:nvSpPr>
          <p:cNvPr id="30738" name="Rectangle 44"/>
          <p:cNvSpPr>
            <a:spLocks noChangeArrowheads="1"/>
          </p:cNvSpPr>
          <p:nvPr/>
        </p:nvSpPr>
        <p:spPr bwMode="auto">
          <a:xfrm rot="16200000">
            <a:off x="2183872" y="2874963"/>
            <a:ext cx="1584325" cy="6731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/>
        </p:spPr>
        <p:txBody>
          <a:bodyPr wrap="none" anchor="ctr"/>
          <a:lstStyle/>
          <a:p>
            <a:pPr algn="ctr">
              <a:defRPr/>
            </a:pPr>
            <a:r>
              <a:rPr lang="es-PE" sz="1400" dirty="0">
                <a:latin typeface="+mn-lt"/>
              </a:rPr>
              <a:t>Formulación del </a:t>
            </a:r>
          </a:p>
          <a:p>
            <a:pPr algn="ctr">
              <a:defRPr/>
            </a:pPr>
            <a:r>
              <a:rPr lang="es-PE" sz="1400" dirty="0">
                <a:latin typeface="+mn-lt"/>
              </a:rPr>
              <a:t>Presupuesto</a:t>
            </a:r>
          </a:p>
        </p:txBody>
      </p:sp>
      <p:sp>
        <p:nvSpPr>
          <p:cNvPr id="30739" name="Rectangle 45"/>
          <p:cNvSpPr>
            <a:spLocks noChangeArrowheads="1"/>
          </p:cNvSpPr>
          <p:nvPr/>
        </p:nvSpPr>
        <p:spPr bwMode="auto">
          <a:xfrm rot="16200000">
            <a:off x="2807230" y="3021543"/>
            <a:ext cx="1584325" cy="38311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/>
        </p:spPr>
        <p:txBody>
          <a:bodyPr wrap="none" anchor="ctr"/>
          <a:lstStyle/>
          <a:p>
            <a:pPr algn="ctr">
              <a:defRPr/>
            </a:pPr>
            <a:r>
              <a:rPr lang="es-PE" sz="1400" dirty="0">
                <a:latin typeface="+mn-lt"/>
              </a:rPr>
              <a:t>Adquisiciones</a:t>
            </a:r>
          </a:p>
        </p:txBody>
      </p:sp>
      <p:sp>
        <p:nvSpPr>
          <p:cNvPr id="30740" name="Rectangle 46"/>
          <p:cNvSpPr>
            <a:spLocks noChangeArrowheads="1"/>
          </p:cNvSpPr>
          <p:nvPr/>
        </p:nvSpPr>
        <p:spPr bwMode="auto">
          <a:xfrm rot="16200000">
            <a:off x="3192463" y="3021543"/>
            <a:ext cx="1584325" cy="38311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/>
        </p:spPr>
        <p:txBody>
          <a:bodyPr wrap="none" anchor="ctr"/>
          <a:lstStyle/>
          <a:p>
            <a:pPr algn="ctr">
              <a:defRPr/>
            </a:pPr>
            <a:r>
              <a:rPr lang="es-PE" sz="1400" dirty="0">
                <a:latin typeface="+mn-lt"/>
              </a:rPr>
              <a:t>Contabilidad</a:t>
            </a:r>
          </a:p>
        </p:txBody>
      </p:sp>
      <p:sp>
        <p:nvSpPr>
          <p:cNvPr id="30741" name="Rectangle 47"/>
          <p:cNvSpPr>
            <a:spLocks noChangeArrowheads="1"/>
          </p:cNvSpPr>
          <p:nvPr/>
        </p:nvSpPr>
        <p:spPr bwMode="auto">
          <a:xfrm rot="16200000">
            <a:off x="3575580" y="3021543"/>
            <a:ext cx="1584325" cy="383116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/>
        </p:spPr>
        <p:txBody>
          <a:bodyPr wrap="none" anchor="ctr"/>
          <a:lstStyle/>
          <a:p>
            <a:pPr algn="ctr">
              <a:defRPr/>
            </a:pPr>
            <a:r>
              <a:rPr lang="es-PE" sz="1400" dirty="0">
                <a:latin typeface="+mn-lt"/>
              </a:rPr>
              <a:t>Tesoreria</a:t>
            </a:r>
          </a:p>
        </p:txBody>
      </p:sp>
      <p:sp>
        <p:nvSpPr>
          <p:cNvPr id="30742" name="Freeform 49"/>
          <p:cNvSpPr>
            <a:spLocks/>
          </p:cNvSpPr>
          <p:nvPr/>
        </p:nvSpPr>
        <p:spPr bwMode="auto">
          <a:xfrm>
            <a:off x="905934" y="3224213"/>
            <a:ext cx="1733551" cy="723900"/>
          </a:xfrm>
          <a:custGeom>
            <a:avLst/>
            <a:gdLst>
              <a:gd name="T0" fmla="*/ 0 w 819"/>
              <a:gd name="T1" fmla="*/ 2147483647 h 679"/>
              <a:gd name="T2" fmla="*/ 2147483647 w 819"/>
              <a:gd name="T3" fmla="*/ 2147483647 h 679"/>
              <a:gd name="T4" fmla="*/ 2147483647 w 819"/>
              <a:gd name="T5" fmla="*/ 0 h 679"/>
              <a:gd name="T6" fmla="*/ 2147483647 w 819"/>
              <a:gd name="T7" fmla="*/ 0 h 679"/>
              <a:gd name="T8" fmla="*/ 0 60000 65536"/>
              <a:gd name="T9" fmla="*/ 0 60000 65536"/>
              <a:gd name="T10" fmla="*/ 0 60000 65536"/>
              <a:gd name="T11" fmla="*/ 0 60000 65536"/>
              <a:gd name="T12" fmla="*/ 0 w 819"/>
              <a:gd name="T13" fmla="*/ 0 h 679"/>
              <a:gd name="T14" fmla="*/ 819 w 819"/>
              <a:gd name="T15" fmla="*/ 679 h 679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819" h="679">
                <a:moveTo>
                  <a:pt x="0" y="676"/>
                </a:moveTo>
                <a:lnTo>
                  <a:pt x="740" y="679"/>
                </a:lnTo>
                <a:lnTo>
                  <a:pt x="662" y="0"/>
                </a:lnTo>
                <a:lnTo>
                  <a:pt x="819" y="0"/>
                </a:lnTo>
              </a:path>
            </a:pathLst>
          </a:custGeom>
          <a:noFill/>
          <a:ln w="57150">
            <a:solidFill>
              <a:srgbClr val="009900"/>
            </a:solidFill>
            <a:round/>
            <a:headEnd/>
            <a:tailEnd type="triangle" w="med" len="med"/>
          </a:ln>
          <a:extLst/>
        </p:spPr>
        <p:txBody>
          <a:bodyPr/>
          <a:lstStyle/>
          <a:p>
            <a:pPr>
              <a:defRPr/>
            </a:pPr>
            <a:endParaRPr lang="es-PE" dirty="0">
              <a:latin typeface="+mn-lt"/>
            </a:endParaRPr>
          </a:p>
        </p:txBody>
      </p:sp>
      <p:sp>
        <p:nvSpPr>
          <p:cNvPr id="30743" name="Freeform 50"/>
          <p:cNvSpPr>
            <a:spLocks/>
          </p:cNvSpPr>
          <p:nvPr/>
        </p:nvSpPr>
        <p:spPr bwMode="auto">
          <a:xfrm>
            <a:off x="4559301" y="3151189"/>
            <a:ext cx="215900" cy="1482725"/>
          </a:xfrm>
          <a:custGeom>
            <a:avLst/>
            <a:gdLst>
              <a:gd name="T0" fmla="*/ 0 w 91"/>
              <a:gd name="T1" fmla="*/ 0 h 1326"/>
              <a:gd name="T2" fmla="*/ 2147483647 w 91"/>
              <a:gd name="T3" fmla="*/ 0 h 1326"/>
              <a:gd name="T4" fmla="*/ 2147483647 w 91"/>
              <a:gd name="T5" fmla="*/ 2147483647 h 1326"/>
              <a:gd name="T6" fmla="*/ 2147483647 w 91"/>
              <a:gd name="T7" fmla="*/ 2147483647 h 1326"/>
              <a:gd name="T8" fmla="*/ 2147483647 w 91"/>
              <a:gd name="T9" fmla="*/ 2147483647 h 1326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91"/>
              <a:gd name="T16" fmla="*/ 0 h 1326"/>
              <a:gd name="T17" fmla="*/ 91 w 91"/>
              <a:gd name="T18" fmla="*/ 1326 h 132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91" h="1326">
                <a:moveTo>
                  <a:pt x="0" y="0"/>
                </a:moveTo>
                <a:lnTo>
                  <a:pt x="91" y="0"/>
                </a:lnTo>
                <a:lnTo>
                  <a:pt x="91" y="499"/>
                </a:lnTo>
                <a:lnTo>
                  <a:pt x="75" y="1025"/>
                </a:lnTo>
                <a:lnTo>
                  <a:pt x="62" y="1326"/>
                </a:lnTo>
              </a:path>
            </a:pathLst>
          </a:custGeom>
          <a:noFill/>
          <a:ln w="57150">
            <a:solidFill>
              <a:srgbClr val="009900"/>
            </a:solidFill>
            <a:round/>
            <a:headEnd/>
            <a:tailEnd type="triangle" w="med" len="med"/>
          </a:ln>
          <a:extLst/>
        </p:spPr>
        <p:txBody>
          <a:bodyPr/>
          <a:lstStyle/>
          <a:p>
            <a:pPr>
              <a:defRPr/>
            </a:pPr>
            <a:endParaRPr lang="es-PE" dirty="0">
              <a:latin typeface="+mn-lt"/>
            </a:endParaRPr>
          </a:p>
        </p:txBody>
      </p:sp>
      <p:sp>
        <p:nvSpPr>
          <p:cNvPr id="30744" name="Text Box 51"/>
          <p:cNvSpPr txBox="1">
            <a:spLocks noChangeArrowheads="1"/>
          </p:cNvSpPr>
          <p:nvPr/>
        </p:nvSpPr>
        <p:spPr bwMode="auto">
          <a:xfrm>
            <a:off x="1190026" y="3567113"/>
            <a:ext cx="1021433" cy="738664"/>
          </a:xfrm>
          <a:prstGeom prst="rect">
            <a:avLst/>
          </a:prstGeom>
          <a:solidFill>
            <a:schemeClr val="bg1"/>
          </a:solidFill>
          <a:ln>
            <a:noFill/>
          </a:ln>
          <a:extLst/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defRPr/>
            </a:pPr>
            <a:r>
              <a:rPr lang="es-PE" sz="1400" dirty="0" smtClean="0">
                <a:latin typeface="+mn-lt"/>
              </a:rPr>
              <a:t>Ppto</a:t>
            </a:r>
          </a:p>
          <a:p>
            <a:pPr algn="ctr" eaLnBrk="1" hangingPunct="1">
              <a:defRPr/>
            </a:pPr>
            <a:r>
              <a:rPr lang="es-PE" sz="1400" dirty="0" smtClean="0">
                <a:latin typeface="+mn-lt"/>
              </a:rPr>
              <a:t>histórico </a:t>
            </a:r>
            <a:r>
              <a:rPr lang="es-PE" sz="1400" b="1" dirty="0" smtClean="0">
                <a:solidFill>
                  <a:schemeClr val="accent2"/>
                </a:solidFill>
                <a:latin typeface="+mn-lt"/>
              </a:rPr>
              <a:t>y</a:t>
            </a:r>
          </a:p>
          <a:p>
            <a:pPr algn="ctr" eaLnBrk="1" hangingPunct="1">
              <a:defRPr/>
            </a:pPr>
            <a:r>
              <a:rPr lang="es-PE" sz="1400" b="1" dirty="0" smtClean="0">
                <a:solidFill>
                  <a:schemeClr val="accent2"/>
                </a:solidFill>
                <a:latin typeface="+mn-lt"/>
              </a:rPr>
              <a:t>adicionales</a:t>
            </a:r>
          </a:p>
        </p:txBody>
      </p:sp>
      <p:sp>
        <p:nvSpPr>
          <p:cNvPr id="30745" name="Text Box 52"/>
          <p:cNvSpPr txBox="1">
            <a:spLocks noChangeArrowheads="1"/>
          </p:cNvSpPr>
          <p:nvPr/>
        </p:nvSpPr>
        <p:spPr bwMode="auto">
          <a:xfrm>
            <a:off x="1" y="3795714"/>
            <a:ext cx="599844" cy="369332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defRPr/>
            </a:pPr>
            <a:r>
              <a:rPr lang="en-US" dirty="0" smtClean="0">
                <a:latin typeface="+mn-lt"/>
              </a:rPr>
              <a:t>MEF</a:t>
            </a:r>
          </a:p>
        </p:txBody>
      </p:sp>
      <p:sp>
        <p:nvSpPr>
          <p:cNvPr id="30746" name="Freeform 53"/>
          <p:cNvSpPr>
            <a:spLocks/>
          </p:cNvSpPr>
          <p:nvPr/>
        </p:nvSpPr>
        <p:spPr bwMode="auto">
          <a:xfrm>
            <a:off x="431800" y="4176714"/>
            <a:ext cx="4224867" cy="503237"/>
          </a:xfrm>
          <a:custGeom>
            <a:avLst/>
            <a:gdLst>
              <a:gd name="T0" fmla="*/ 2147483647 w 1996"/>
              <a:gd name="T1" fmla="*/ 2147483647 h 317"/>
              <a:gd name="T2" fmla="*/ 2147483647 w 1996"/>
              <a:gd name="T3" fmla="*/ 2147483647 h 317"/>
              <a:gd name="T4" fmla="*/ 2147483647 w 1996"/>
              <a:gd name="T5" fmla="*/ 2147483647 h 317"/>
              <a:gd name="T6" fmla="*/ 2147483647 w 1996"/>
              <a:gd name="T7" fmla="*/ 2147483647 h 317"/>
              <a:gd name="T8" fmla="*/ 2147483647 w 1996"/>
              <a:gd name="T9" fmla="*/ 2147483647 h 317"/>
              <a:gd name="T10" fmla="*/ 0 w 1996"/>
              <a:gd name="T11" fmla="*/ 0 h 317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1996"/>
              <a:gd name="T19" fmla="*/ 0 h 317"/>
              <a:gd name="T20" fmla="*/ 1996 w 1996"/>
              <a:gd name="T21" fmla="*/ 317 h 317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1996" h="317">
                <a:moveTo>
                  <a:pt x="1996" y="91"/>
                </a:moveTo>
                <a:lnTo>
                  <a:pt x="1950" y="181"/>
                </a:lnTo>
                <a:lnTo>
                  <a:pt x="1860" y="272"/>
                </a:lnTo>
                <a:lnTo>
                  <a:pt x="1723" y="317"/>
                </a:lnTo>
                <a:lnTo>
                  <a:pt x="136" y="317"/>
                </a:lnTo>
                <a:lnTo>
                  <a:pt x="0" y="0"/>
                </a:lnTo>
              </a:path>
            </a:pathLst>
          </a:custGeom>
          <a:noFill/>
          <a:ln w="38100">
            <a:solidFill>
              <a:srgbClr val="009900"/>
            </a:solidFill>
            <a:prstDash val="sysDot"/>
            <a:round/>
            <a:headEnd/>
            <a:tailEnd type="triangle" w="med" len="med"/>
          </a:ln>
          <a:extLst/>
        </p:spPr>
        <p:txBody>
          <a:bodyPr/>
          <a:lstStyle/>
          <a:p>
            <a:pPr>
              <a:defRPr/>
            </a:pPr>
            <a:endParaRPr lang="es-PE" dirty="0">
              <a:latin typeface="+mn-lt"/>
            </a:endParaRPr>
          </a:p>
        </p:txBody>
      </p:sp>
      <p:sp>
        <p:nvSpPr>
          <p:cNvPr id="30747" name="Text Box 54"/>
          <p:cNvSpPr txBox="1">
            <a:spLocks noChangeArrowheads="1"/>
          </p:cNvSpPr>
          <p:nvPr/>
        </p:nvSpPr>
        <p:spPr bwMode="auto">
          <a:xfrm>
            <a:off x="2334035" y="4464051"/>
            <a:ext cx="922047" cy="523220"/>
          </a:xfrm>
          <a:prstGeom prst="rect">
            <a:avLst/>
          </a:prstGeom>
          <a:solidFill>
            <a:schemeClr val="bg1"/>
          </a:solidFill>
          <a:ln>
            <a:noFill/>
          </a:ln>
          <a:extLst/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defRPr/>
            </a:pPr>
            <a:r>
              <a:rPr lang="es-PE" sz="1400" dirty="0" smtClean="0">
                <a:latin typeface="+mn-lt"/>
              </a:rPr>
              <a:t>Reporte</a:t>
            </a:r>
          </a:p>
          <a:p>
            <a:pPr algn="ctr" eaLnBrk="1" hangingPunct="1">
              <a:defRPr/>
            </a:pPr>
            <a:r>
              <a:rPr lang="es-PE" sz="1400" dirty="0" smtClean="0">
                <a:latin typeface="+mn-lt"/>
              </a:rPr>
              <a:t>Ejecución </a:t>
            </a:r>
          </a:p>
        </p:txBody>
      </p:sp>
      <p:sp>
        <p:nvSpPr>
          <p:cNvPr id="30748" name="Text Box 55"/>
          <p:cNvSpPr txBox="1">
            <a:spLocks noChangeArrowheads="1"/>
          </p:cNvSpPr>
          <p:nvPr/>
        </p:nvSpPr>
        <p:spPr bwMode="auto">
          <a:xfrm>
            <a:off x="4099397" y="4633914"/>
            <a:ext cx="1101840" cy="523220"/>
          </a:xfrm>
          <a:prstGeom prst="rect">
            <a:avLst/>
          </a:prstGeom>
          <a:noFill/>
          <a:ln>
            <a:noFill/>
          </a:ln>
          <a:extLst/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defRPr/>
            </a:pPr>
            <a:r>
              <a:rPr lang="es-PE" sz="1400" dirty="0" smtClean="0">
                <a:latin typeface="+mn-lt"/>
              </a:rPr>
              <a:t>Pagos a</a:t>
            </a:r>
          </a:p>
          <a:p>
            <a:pPr algn="ctr" eaLnBrk="1" hangingPunct="1">
              <a:defRPr/>
            </a:pPr>
            <a:r>
              <a:rPr lang="es-PE" sz="1400" dirty="0" smtClean="0">
                <a:latin typeface="+mn-lt"/>
              </a:rPr>
              <a:t>proveedores</a:t>
            </a:r>
          </a:p>
        </p:txBody>
      </p:sp>
      <p:sp>
        <p:nvSpPr>
          <p:cNvPr id="30749" name="Line 56"/>
          <p:cNvSpPr>
            <a:spLocks noChangeShapeType="1"/>
          </p:cNvSpPr>
          <p:nvPr/>
        </p:nvSpPr>
        <p:spPr bwMode="auto">
          <a:xfrm flipH="1" flipV="1">
            <a:off x="2032000" y="2682875"/>
            <a:ext cx="609600" cy="46038"/>
          </a:xfrm>
          <a:prstGeom prst="line">
            <a:avLst/>
          </a:prstGeom>
          <a:noFill/>
          <a:ln w="60325">
            <a:solidFill>
              <a:schemeClr val="accent2"/>
            </a:solidFill>
            <a:round/>
            <a:headEnd type="triangle" w="med" len="med"/>
            <a:tailEnd/>
          </a:ln>
          <a:extLst/>
        </p:spPr>
        <p:txBody>
          <a:bodyPr/>
          <a:lstStyle/>
          <a:p>
            <a:pPr>
              <a:defRPr/>
            </a:pPr>
            <a:endParaRPr lang="es-PE" dirty="0">
              <a:latin typeface="+mn-lt"/>
            </a:endParaRPr>
          </a:p>
        </p:txBody>
      </p:sp>
      <p:sp>
        <p:nvSpPr>
          <p:cNvPr id="30750" name="Rectangle 57" descr="Diagonal hacia arriba clara"/>
          <p:cNvSpPr>
            <a:spLocks noChangeArrowheads="1"/>
          </p:cNvSpPr>
          <p:nvPr/>
        </p:nvSpPr>
        <p:spPr bwMode="auto">
          <a:xfrm rot="16200000">
            <a:off x="5060422" y="2716213"/>
            <a:ext cx="1584325" cy="863600"/>
          </a:xfrm>
          <a:prstGeom prst="rect">
            <a:avLst/>
          </a:prstGeom>
          <a:pattFill prst="ltUpDiag">
            <a:fgClr>
              <a:srgbClr val="DDDDDD"/>
            </a:fgClr>
            <a:bgClr>
              <a:schemeClr val="bg1"/>
            </a:bgClr>
          </a:pattFill>
          <a:ln w="9525" algn="ctr">
            <a:solidFill>
              <a:schemeClr val="bg2"/>
            </a:solidFill>
            <a:prstDash val="dash"/>
            <a:miter lim="800000"/>
            <a:headEnd/>
            <a:tailEnd/>
          </a:ln>
        </p:spPr>
        <p:txBody>
          <a:bodyPr wrap="none" anchor="ctr"/>
          <a:lstStyle/>
          <a:p>
            <a:pPr algn="ctr">
              <a:defRPr/>
            </a:pPr>
            <a:r>
              <a:rPr lang="es-PE" sz="1400" b="1" dirty="0">
                <a:latin typeface="+mn-lt"/>
              </a:rPr>
              <a:t>Logística</a:t>
            </a:r>
          </a:p>
          <a:p>
            <a:pPr algn="ctr">
              <a:defRPr/>
            </a:pPr>
            <a:r>
              <a:rPr lang="es-PE" sz="1400" b="1" dirty="0">
                <a:latin typeface="+mn-lt"/>
              </a:rPr>
              <a:t>Personal</a:t>
            </a:r>
          </a:p>
        </p:txBody>
      </p:sp>
      <p:sp>
        <p:nvSpPr>
          <p:cNvPr id="30751" name="Line 58"/>
          <p:cNvSpPr>
            <a:spLocks noChangeShapeType="1"/>
          </p:cNvSpPr>
          <p:nvPr/>
        </p:nvSpPr>
        <p:spPr bwMode="auto">
          <a:xfrm>
            <a:off x="4572000" y="2805113"/>
            <a:ext cx="711200" cy="0"/>
          </a:xfrm>
          <a:prstGeom prst="line">
            <a:avLst/>
          </a:prstGeom>
          <a:noFill/>
          <a:ln w="25400">
            <a:solidFill>
              <a:srgbClr val="990000"/>
            </a:solidFill>
            <a:round/>
            <a:headEnd/>
            <a:tailEnd type="triangle" w="med" len="med"/>
          </a:ln>
          <a:extLst/>
        </p:spPr>
        <p:txBody>
          <a:bodyPr/>
          <a:lstStyle/>
          <a:p>
            <a:pPr>
              <a:defRPr/>
            </a:pPr>
            <a:endParaRPr lang="es-PE" dirty="0">
              <a:latin typeface="+mn-lt"/>
            </a:endParaRPr>
          </a:p>
        </p:txBody>
      </p:sp>
      <p:sp>
        <p:nvSpPr>
          <p:cNvPr id="30752" name="Line 59"/>
          <p:cNvSpPr>
            <a:spLocks noChangeShapeType="1"/>
          </p:cNvSpPr>
          <p:nvPr/>
        </p:nvSpPr>
        <p:spPr bwMode="auto">
          <a:xfrm>
            <a:off x="6197600" y="2805113"/>
            <a:ext cx="2133600" cy="0"/>
          </a:xfrm>
          <a:prstGeom prst="line">
            <a:avLst/>
          </a:prstGeom>
          <a:noFill/>
          <a:ln w="25400">
            <a:solidFill>
              <a:srgbClr val="990000"/>
            </a:solidFill>
            <a:round/>
            <a:headEnd/>
            <a:tailEnd type="triangle" w="med" len="med"/>
          </a:ln>
          <a:extLst/>
        </p:spPr>
        <p:txBody>
          <a:bodyPr/>
          <a:lstStyle/>
          <a:p>
            <a:pPr>
              <a:defRPr/>
            </a:pPr>
            <a:endParaRPr lang="es-PE" dirty="0">
              <a:latin typeface="+mn-lt"/>
            </a:endParaRPr>
          </a:p>
        </p:txBody>
      </p:sp>
      <p:sp>
        <p:nvSpPr>
          <p:cNvPr id="30753" name="63 CuadroTexto"/>
          <p:cNvSpPr txBox="1">
            <a:spLocks noChangeArrowheads="1"/>
          </p:cNvSpPr>
          <p:nvPr/>
        </p:nvSpPr>
        <p:spPr bwMode="auto">
          <a:xfrm>
            <a:off x="9144001" y="1179514"/>
            <a:ext cx="1584986" cy="338554"/>
          </a:xfrm>
          <a:prstGeom prst="rect">
            <a:avLst/>
          </a:prstGeom>
          <a:noFill/>
          <a:ln>
            <a:noFill/>
          </a:ln>
          <a:extLst/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defRPr/>
            </a:pPr>
            <a:r>
              <a:rPr lang="en-US" sz="1600" b="1" dirty="0" smtClean="0">
                <a:solidFill>
                  <a:srgbClr val="002060"/>
                </a:solidFill>
                <a:latin typeface="+mn-lt"/>
              </a:rPr>
              <a:t>1. Flujo de datos</a:t>
            </a:r>
            <a:endParaRPr lang="es-ES" sz="1600" b="1" dirty="0" smtClean="0">
              <a:solidFill>
                <a:srgbClr val="002060"/>
              </a:solidFill>
              <a:latin typeface="+mn-lt"/>
            </a:endParaRPr>
          </a:p>
        </p:txBody>
      </p:sp>
      <p:sp>
        <p:nvSpPr>
          <p:cNvPr id="30754" name="64 CuadroTexto"/>
          <p:cNvSpPr txBox="1">
            <a:spLocks noChangeArrowheads="1"/>
          </p:cNvSpPr>
          <p:nvPr/>
        </p:nvSpPr>
        <p:spPr bwMode="auto">
          <a:xfrm>
            <a:off x="6400800" y="2424114"/>
            <a:ext cx="1106393" cy="338554"/>
          </a:xfrm>
          <a:prstGeom prst="rect">
            <a:avLst/>
          </a:prstGeom>
          <a:noFill/>
          <a:ln>
            <a:noFill/>
          </a:ln>
          <a:extLst/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defRPr/>
            </a:pPr>
            <a:r>
              <a:rPr lang="en-US" sz="1600" b="1" dirty="0" smtClean="0">
                <a:solidFill>
                  <a:srgbClr val="990000"/>
                </a:solidFill>
                <a:latin typeface="+mn-lt"/>
              </a:rPr>
              <a:t>3. Insumos</a:t>
            </a:r>
            <a:endParaRPr lang="es-ES" sz="1600" b="1" dirty="0" smtClean="0">
              <a:solidFill>
                <a:srgbClr val="990000"/>
              </a:solidFill>
              <a:latin typeface="+mn-lt"/>
            </a:endParaRPr>
          </a:p>
        </p:txBody>
      </p:sp>
      <p:sp>
        <p:nvSpPr>
          <p:cNvPr id="30755" name="65 CuadroTexto"/>
          <p:cNvSpPr txBox="1">
            <a:spLocks noChangeArrowheads="1"/>
          </p:cNvSpPr>
          <p:nvPr/>
        </p:nvSpPr>
        <p:spPr bwMode="auto">
          <a:xfrm>
            <a:off x="4572001" y="3414714"/>
            <a:ext cx="453970" cy="369332"/>
          </a:xfrm>
          <a:prstGeom prst="rect">
            <a:avLst/>
          </a:prstGeom>
          <a:solidFill>
            <a:schemeClr val="bg1"/>
          </a:solidFill>
          <a:ln>
            <a:noFill/>
          </a:ln>
          <a:extLst/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defRPr/>
            </a:pPr>
            <a:r>
              <a:rPr lang="en-US" b="1" dirty="0" smtClean="0">
                <a:solidFill>
                  <a:srgbClr val="00B050"/>
                </a:solidFill>
                <a:latin typeface="+mn-lt"/>
              </a:rPr>
              <a:t>S/.</a:t>
            </a:r>
            <a:endParaRPr lang="es-ES" b="1" dirty="0" smtClean="0">
              <a:solidFill>
                <a:srgbClr val="00B050"/>
              </a:solidFill>
              <a:latin typeface="+mn-lt"/>
            </a:endParaRPr>
          </a:p>
        </p:txBody>
      </p:sp>
      <p:sp>
        <p:nvSpPr>
          <p:cNvPr id="30756" name="66 CuadroTexto"/>
          <p:cNvSpPr txBox="1">
            <a:spLocks noChangeArrowheads="1"/>
          </p:cNvSpPr>
          <p:nvPr/>
        </p:nvSpPr>
        <p:spPr bwMode="auto">
          <a:xfrm>
            <a:off x="2032001" y="3338514"/>
            <a:ext cx="453970" cy="369332"/>
          </a:xfrm>
          <a:prstGeom prst="rect">
            <a:avLst/>
          </a:prstGeom>
          <a:solidFill>
            <a:schemeClr val="bg1"/>
          </a:solidFill>
          <a:ln>
            <a:noFill/>
          </a:ln>
          <a:extLst/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defRPr/>
            </a:pPr>
            <a:r>
              <a:rPr lang="en-US" b="1" dirty="0" smtClean="0">
                <a:solidFill>
                  <a:srgbClr val="00B050"/>
                </a:solidFill>
                <a:latin typeface="+mn-lt"/>
              </a:rPr>
              <a:t>S/.</a:t>
            </a:r>
            <a:endParaRPr lang="es-ES" b="1" dirty="0" smtClean="0">
              <a:solidFill>
                <a:srgbClr val="00B050"/>
              </a:solidFill>
              <a:latin typeface="+mn-lt"/>
            </a:endParaRPr>
          </a:p>
        </p:txBody>
      </p:sp>
      <p:sp>
        <p:nvSpPr>
          <p:cNvPr id="30758" name="70 CuadroTexto"/>
          <p:cNvSpPr txBox="1">
            <a:spLocks noChangeArrowheads="1"/>
          </p:cNvSpPr>
          <p:nvPr/>
        </p:nvSpPr>
        <p:spPr bwMode="auto">
          <a:xfrm>
            <a:off x="268818" y="5418139"/>
            <a:ext cx="11779249" cy="769441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 indent="-142875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defRPr/>
            </a:pPr>
            <a:r>
              <a:rPr lang="es-ES" sz="2200" dirty="0" smtClean="0">
                <a:latin typeface="+mn-lt"/>
              </a:rPr>
              <a:t>…  el requerimiento presupuestal y el control de insumos es por </a:t>
            </a:r>
            <a:r>
              <a:rPr lang="es-ES" sz="2200" b="1" dirty="0" smtClean="0">
                <a:latin typeface="+mn-lt"/>
              </a:rPr>
              <a:t>Punto de Atención </a:t>
            </a:r>
            <a:r>
              <a:rPr lang="es-ES" sz="2200" dirty="0" smtClean="0">
                <a:latin typeface="+mn-lt"/>
              </a:rPr>
              <a:t>de acuerdo con una </a:t>
            </a:r>
            <a:r>
              <a:rPr lang="es-ES" sz="2200" b="1" dirty="0" smtClean="0">
                <a:latin typeface="+mn-lt"/>
              </a:rPr>
              <a:t>“</a:t>
            </a:r>
            <a:r>
              <a:rPr lang="es-ES" sz="2200" b="1" u="sng" dirty="0" smtClean="0">
                <a:latin typeface="+mn-lt"/>
              </a:rPr>
              <a:t>base de beneficiarios</a:t>
            </a:r>
            <a:r>
              <a:rPr lang="es-ES" sz="2200" b="1" dirty="0" smtClean="0">
                <a:latin typeface="+mn-lt"/>
              </a:rPr>
              <a:t>”</a:t>
            </a:r>
            <a:r>
              <a:rPr lang="es-ES" sz="2200" dirty="0" smtClean="0">
                <a:latin typeface="+mn-lt"/>
              </a:rPr>
              <a:t> y con una </a:t>
            </a:r>
            <a:r>
              <a:rPr lang="es-ES" sz="2200" b="1" u="sng" dirty="0" smtClean="0">
                <a:latin typeface="+mn-lt"/>
              </a:rPr>
              <a:t>receta estándar</a:t>
            </a:r>
            <a:r>
              <a:rPr lang="es-ES" sz="2200" b="1" dirty="0" smtClean="0">
                <a:latin typeface="+mn-lt"/>
              </a:rPr>
              <a:t> </a:t>
            </a:r>
            <a:r>
              <a:rPr lang="es-ES" sz="2200" dirty="0" smtClean="0">
                <a:latin typeface="+mn-lt"/>
              </a:rPr>
              <a:t>de bienes y servicios  </a:t>
            </a:r>
            <a:r>
              <a:rPr lang="en-US" sz="2200" dirty="0" smtClean="0">
                <a:latin typeface="+mn-lt"/>
              </a:rPr>
              <a:t>ajustados localmente. </a:t>
            </a:r>
            <a:endParaRPr lang="es-ES" sz="2200" dirty="0" smtClean="0">
              <a:latin typeface="+mn-lt"/>
            </a:endParaRPr>
          </a:p>
        </p:txBody>
      </p:sp>
      <p:sp>
        <p:nvSpPr>
          <p:cNvPr id="30761" name="64 CuadroTexto"/>
          <p:cNvSpPr txBox="1">
            <a:spLocks noChangeArrowheads="1"/>
          </p:cNvSpPr>
          <p:nvPr/>
        </p:nvSpPr>
        <p:spPr bwMode="auto">
          <a:xfrm>
            <a:off x="0" y="3338513"/>
            <a:ext cx="964431" cy="338554"/>
          </a:xfrm>
          <a:prstGeom prst="rect">
            <a:avLst/>
          </a:prstGeom>
          <a:noFill/>
          <a:ln>
            <a:noFill/>
          </a:ln>
          <a:extLst/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defRPr/>
            </a:pPr>
            <a:r>
              <a:rPr lang="en-US" sz="1600" b="1" dirty="0" smtClean="0">
                <a:solidFill>
                  <a:srgbClr val="336600"/>
                </a:solidFill>
                <a:latin typeface="+mn-lt"/>
              </a:rPr>
              <a:t>2. Dinero</a:t>
            </a:r>
            <a:endParaRPr lang="es-ES" sz="1600" b="1" dirty="0" smtClean="0">
              <a:solidFill>
                <a:srgbClr val="336600"/>
              </a:solidFill>
              <a:latin typeface="+mn-lt"/>
            </a:endParaRPr>
          </a:p>
        </p:txBody>
      </p:sp>
      <p:sp>
        <p:nvSpPr>
          <p:cNvPr id="5159" name="61 Marcador de número de diapositiva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es-ES" altLang="es-MX" smtClean="0"/>
              <a:t>359</a:t>
            </a:r>
          </a:p>
        </p:txBody>
      </p:sp>
      <p:sp>
        <p:nvSpPr>
          <p:cNvPr id="63" name="Rectangle 2"/>
          <p:cNvSpPr txBox="1">
            <a:spLocks noChangeArrowheads="1"/>
          </p:cNvSpPr>
          <p:nvPr/>
        </p:nvSpPr>
        <p:spPr bwMode="auto">
          <a:xfrm>
            <a:off x="0" y="1"/>
            <a:ext cx="12192000" cy="828675"/>
          </a:xfrm>
          <a:prstGeom prst="rect">
            <a:avLst/>
          </a:prstGeom>
          <a:solidFill>
            <a:schemeClr val="accent4">
              <a:lumMod val="75000"/>
            </a:schemeClr>
          </a:solidFill>
          <a:ln w="9525">
            <a:noFill/>
            <a:miter lim="800000"/>
            <a:headEnd/>
            <a:tailEnd/>
          </a:ln>
        </p:spPr>
        <p:txBody>
          <a:bodyPr anchor="ctr">
            <a:norm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s-MX" sz="3500" dirty="0">
                <a:solidFill>
                  <a:schemeClr val="bg1"/>
                </a:solidFill>
                <a:latin typeface="Segoe UI" pitchFamily="34" charset="0"/>
                <a:ea typeface="+mj-ea"/>
                <a:cs typeface="Segoe UI" pitchFamily="34" charset="0"/>
              </a:rPr>
              <a:t>… sincronizar los tres flujos de datos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58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1" name="3 Rectángulo"/>
          <p:cNvSpPr>
            <a:spLocks noChangeArrowheads="1"/>
          </p:cNvSpPr>
          <p:nvPr/>
        </p:nvSpPr>
        <p:spPr bwMode="auto">
          <a:xfrm>
            <a:off x="1828800" y="1357313"/>
            <a:ext cx="2301766" cy="646331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38100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u="sng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u="sng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u="sng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u="sng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u="sng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s-ES" altLang="es-MX" u="none" dirty="0"/>
              <a:t>Consolida B y S del </a:t>
            </a:r>
            <a:r>
              <a:rPr lang="es-ES" altLang="es-MX" u="none" dirty="0" smtClean="0"/>
              <a:t>CN (PAO – PAC)</a:t>
            </a:r>
            <a:endParaRPr lang="es-ES" altLang="es-MX" u="none" dirty="0"/>
          </a:p>
        </p:txBody>
      </p:sp>
      <p:sp>
        <p:nvSpPr>
          <p:cNvPr id="37892" name="4 Rectángulo"/>
          <p:cNvSpPr>
            <a:spLocks noChangeArrowheads="1"/>
          </p:cNvSpPr>
          <p:nvPr/>
        </p:nvSpPr>
        <p:spPr bwMode="auto">
          <a:xfrm>
            <a:off x="7810500" y="1208088"/>
            <a:ext cx="2857500" cy="1077912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38100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u="sng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u="sng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u="sng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u="sng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u="sng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 eaLnBrk="1" hangingPunct="1"/>
            <a:r>
              <a:rPr lang="es-ES" altLang="es-MX" sz="1600" u="none"/>
              <a:t>Prepara Expediente Técnico</a:t>
            </a:r>
          </a:p>
          <a:p>
            <a:pPr algn="just" eaLnBrk="1" hangingPunct="1"/>
            <a:r>
              <a:rPr lang="es-ES" altLang="es-MX" sz="1600" u="none"/>
              <a:t>Cronograma y puntos de entrega según requerimiento usuario</a:t>
            </a:r>
          </a:p>
        </p:txBody>
      </p:sp>
      <p:sp>
        <p:nvSpPr>
          <p:cNvPr id="37894" name="6 Rectángulo"/>
          <p:cNvSpPr>
            <a:spLocks noChangeArrowheads="1"/>
          </p:cNvSpPr>
          <p:nvPr/>
        </p:nvSpPr>
        <p:spPr bwMode="auto">
          <a:xfrm>
            <a:off x="7976534" y="2433639"/>
            <a:ext cx="2500312" cy="923925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38100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u="sng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u="sng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u="sng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u="sng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u="sng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s-ES" altLang="es-MX" u="none"/>
              <a:t>Estudio de mercado para precios referenciales</a:t>
            </a:r>
          </a:p>
        </p:txBody>
      </p:sp>
      <p:sp>
        <p:nvSpPr>
          <p:cNvPr id="37895" name="7 Rectángulo"/>
          <p:cNvSpPr>
            <a:spLocks noChangeArrowheads="1"/>
          </p:cNvSpPr>
          <p:nvPr/>
        </p:nvSpPr>
        <p:spPr bwMode="auto">
          <a:xfrm>
            <a:off x="7810500" y="4568826"/>
            <a:ext cx="2571750" cy="646113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38100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u="sng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u="sng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u="sng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u="sng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u="sng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s-ES" altLang="es-MX" u="none"/>
              <a:t>Director de Logística aprueba proceso</a:t>
            </a:r>
          </a:p>
        </p:txBody>
      </p:sp>
      <p:sp>
        <p:nvSpPr>
          <p:cNvPr id="37897" name="10 Rectángulo"/>
          <p:cNvSpPr>
            <a:spLocks noChangeArrowheads="1"/>
          </p:cNvSpPr>
          <p:nvPr/>
        </p:nvSpPr>
        <p:spPr bwMode="auto">
          <a:xfrm>
            <a:off x="4595813" y="3357564"/>
            <a:ext cx="2571750" cy="738187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38100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u="sng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u="sng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u="sng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u="sng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u="sng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s-ES" altLang="es-MX" sz="1400" u="none"/>
              <a:t>El área responsable  con los usuarios revisan y  adecuan especificaciones Técnicas</a:t>
            </a:r>
          </a:p>
        </p:txBody>
      </p:sp>
      <p:sp>
        <p:nvSpPr>
          <p:cNvPr id="37899" name="13 CuadroTexto"/>
          <p:cNvSpPr txBox="1">
            <a:spLocks noChangeArrowheads="1"/>
          </p:cNvSpPr>
          <p:nvPr/>
        </p:nvSpPr>
        <p:spPr bwMode="auto">
          <a:xfrm>
            <a:off x="3087742" y="3369389"/>
            <a:ext cx="642938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u="sng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u="sng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u="sng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u="sng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u="sng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s-ES" altLang="es-MX" u="none" dirty="0"/>
              <a:t>Si</a:t>
            </a:r>
          </a:p>
        </p:txBody>
      </p:sp>
      <p:sp>
        <p:nvSpPr>
          <p:cNvPr id="37900" name="14 CuadroTexto"/>
          <p:cNvSpPr txBox="1">
            <a:spLocks noChangeArrowheads="1"/>
          </p:cNvSpPr>
          <p:nvPr/>
        </p:nvSpPr>
        <p:spPr bwMode="auto">
          <a:xfrm>
            <a:off x="961685" y="5864288"/>
            <a:ext cx="6700510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u="sng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u="sng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u="sng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u="sng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u="sng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s-ES" altLang="es-MX" u="none" dirty="0">
                <a:latin typeface="+mn-lt"/>
              </a:rPr>
              <a:t>La UE debe contar con un banco de Especificaciones Técnicas actualizadas disponibles para los usuarios.</a:t>
            </a:r>
          </a:p>
          <a:p>
            <a:pPr eaLnBrk="1" hangingPunct="1"/>
            <a:r>
              <a:rPr lang="es-ES" altLang="es-MX" u="none" dirty="0">
                <a:latin typeface="+mn-lt"/>
              </a:rPr>
              <a:t>Recomendable contar con equipo </a:t>
            </a:r>
            <a:r>
              <a:rPr lang="es-ES" altLang="es-MX" u="none" dirty="0" smtClean="0">
                <a:latin typeface="+mn-lt"/>
              </a:rPr>
              <a:t>responsable. </a:t>
            </a:r>
            <a:endParaRPr lang="es-ES" altLang="es-MX" u="none" dirty="0">
              <a:latin typeface="+mn-lt"/>
            </a:endParaRPr>
          </a:p>
        </p:txBody>
      </p:sp>
      <p:sp>
        <p:nvSpPr>
          <p:cNvPr id="37901" name="15 Decisión"/>
          <p:cNvSpPr>
            <a:spLocks noChangeArrowheads="1"/>
          </p:cNvSpPr>
          <p:nvPr/>
        </p:nvSpPr>
        <p:spPr bwMode="auto">
          <a:xfrm>
            <a:off x="1524000" y="3732105"/>
            <a:ext cx="2928938" cy="1284287"/>
          </a:xfrm>
          <a:prstGeom prst="flowChartDecision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38100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u="sng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u="sng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u="sng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u="sng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u="sng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endParaRPr lang="es-ES" altLang="es-MX" sz="1200" dirty="0">
              <a:solidFill>
                <a:srgbClr val="CC3300"/>
              </a:solidFill>
            </a:endParaRPr>
          </a:p>
          <a:p>
            <a:pPr algn="ctr" eaLnBrk="1" hangingPunct="1"/>
            <a:endParaRPr lang="es-ES" altLang="es-MX" sz="1200" dirty="0">
              <a:solidFill>
                <a:srgbClr val="CC3300"/>
              </a:solidFill>
            </a:endParaRPr>
          </a:p>
          <a:p>
            <a:pPr algn="ctr" eaLnBrk="1" hangingPunct="1"/>
            <a:endParaRPr lang="es-ES" altLang="es-MX" sz="1200" dirty="0">
              <a:solidFill>
                <a:srgbClr val="CC3300"/>
              </a:solidFill>
            </a:endParaRPr>
          </a:p>
        </p:txBody>
      </p:sp>
      <p:sp>
        <p:nvSpPr>
          <p:cNvPr id="37902" name="16 CuadroTexto"/>
          <p:cNvSpPr txBox="1">
            <a:spLocks noChangeArrowheads="1"/>
          </p:cNvSpPr>
          <p:nvPr/>
        </p:nvSpPr>
        <p:spPr bwMode="auto">
          <a:xfrm>
            <a:off x="3952875" y="3844925"/>
            <a:ext cx="642938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u="sng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u="sng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u="sng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u="sng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u="sng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s-ES" altLang="es-MX" u="none"/>
              <a:t>Si</a:t>
            </a:r>
          </a:p>
        </p:txBody>
      </p:sp>
      <p:sp>
        <p:nvSpPr>
          <p:cNvPr id="37903" name="17 CuadroTexto"/>
          <p:cNvSpPr txBox="1">
            <a:spLocks noChangeArrowheads="1"/>
          </p:cNvSpPr>
          <p:nvPr/>
        </p:nvSpPr>
        <p:spPr bwMode="auto">
          <a:xfrm>
            <a:off x="3309939" y="4929189"/>
            <a:ext cx="642937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u="sng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u="sng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u="sng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u="sng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u="sng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s-ES" altLang="es-MX" dirty="0"/>
              <a:t>No</a:t>
            </a:r>
          </a:p>
        </p:txBody>
      </p:sp>
      <p:sp>
        <p:nvSpPr>
          <p:cNvPr id="37904" name="28 Decisión"/>
          <p:cNvSpPr>
            <a:spLocks noChangeArrowheads="1"/>
          </p:cNvSpPr>
          <p:nvPr/>
        </p:nvSpPr>
        <p:spPr bwMode="auto">
          <a:xfrm>
            <a:off x="7777987" y="3366155"/>
            <a:ext cx="2857500" cy="1039813"/>
          </a:xfrm>
          <a:prstGeom prst="flowChartDecision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38100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u="sng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u="sng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u="sng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u="sng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u="sng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s-ES" altLang="es-MX" sz="1400" u="none" dirty="0"/>
              <a:t>Disponibilidad Presupuestal? </a:t>
            </a:r>
          </a:p>
        </p:txBody>
      </p:sp>
      <p:sp>
        <p:nvSpPr>
          <p:cNvPr id="37905" name="29 Rectángulo"/>
          <p:cNvSpPr>
            <a:spLocks noChangeArrowheads="1"/>
          </p:cNvSpPr>
          <p:nvPr/>
        </p:nvSpPr>
        <p:spPr bwMode="auto">
          <a:xfrm>
            <a:off x="7818874" y="5572126"/>
            <a:ext cx="2571750" cy="646113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38100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u="sng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u="sng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u="sng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u="sng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u="sng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s-ES" altLang="es-MX" u="none"/>
              <a:t>Comité especial inicia proceso</a:t>
            </a:r>
          </a:p>
        </p:txBody>
      </p:sp>
      <p:sp>
        <p:nvSpPr>
          <p:cNvPr id="37906" name="27 CuadroTexto"/>
          <p:cNvSpPr txBox="1">
            <a:spLocks noChangeArrowheads="1"/>
          </p:cNvSpPr>
          <p:nvPr/>
        </p:nvSpPr>
        <p:spPr bwMode="auto">
          <a:xfrm>
            <a:off x="1738314" y="4053930"/>
            <a:ext cx="2428875" cy="73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u="sng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u="sng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u="sng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u="sng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u="sng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s-ES" altLang="es-MX" sz="1400" u="none" dirty="0"/>
              <a:t>Existe Especificación Técnica </a:t>
            </a:r>
            <a:r>
              <a:rPr lang="es-ES" altLang="es-MX" sz="1400" u="none" dirty="0" smtClean="0"/>
              <a:t>estandarizadas?</a:t>
            </a:r>
            <a:endParaRPr lang="es-ES" altLang="es-MX" sz="1400" u="none" dirty="0"/>
          </a:p>
          <a:p>
            <a:pPr eaLnBrk="1" hangingPunct="1"/>
            <a:endParaRPr lang="es-ES" altLang="es-MX" sz="1400" u="none" dirty="0"/>
          </a:p>
        </p:txBody>
      </p:sp>
      <p:sp>
        <p:nvSpPr>
          <p:cNvPr id="37907" name="11 Decisión"/>
          <p:cNvSpPr>
            <a:spLocks noChangeArrowheads="1"/>
          </p:cNvSpPr>
          <p:nvPr/>
        </p:nvSpPr>
        <p:spPr bwMode="auto">
          <a:xfrm>
            <a:off x="1698407" y="2428876"/>
            <a:ext cx="2571750" cy="1039813"/>
          </a:xfrm>
          <a:prstGeom prst="flowChartDecision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38100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u="sng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u="sng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u="sng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u="sng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u="sng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endParaRPr lang="es-ES" altLang="es-MX" sz="1400">
              <a:solidFill>
                <a:srgbClr val="FF9933"/>
              </a:solidFill>
            </a:endParaRPr>
          </a:p>
          <a:p>
            <a:pPr algn="ctr" eaLnBrk="1" hangingPunct="1"/>
            <a:endParaRPr lang="es-ES" altLang="es-MX" sz="1400"/>
          </a:p>
        </p:txBody>
      </p:sp>
      <p:sp>
        <p:nvSpPr>
          <p:cNvPr id="37908" name="22 CuadroTexto"/>
          <p:cNvSpPr txBox="1">
            <a:spLocks noChangeArrowheads="1"/>
          </p:cNvSpPr>
          <p:nvPr/>
        </p:nvSpPr>
        <p:spPr bwMode="auto">
          <a:xfrm>
            <a:off x="1912721" y="2769644"/>
            <a:ext cx="214312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u="sng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u="sng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u="sng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u="sng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u="sng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s-ES" altLang="es-MX" sz="1400" u="none" dirty="0"/>
              <a:t>Ficha Técnica aprobada OSCE?</a:t>
            </a:r>
          </a:p>
        </p:txBody>
      </p:sp>
      <p:cxnSp>
        <p:nvCxnSpPr>
          <p:cNvPr id="37909" name="27 Conector angular"/>
          <p:cNvCxnSpPr>
            <a:cxnSpLocks noChangeShapeType="1"/>
            <a:stCxn id="37891" idx="2"/>
            <a:endCxn id="37907" idx="0"/>
          </p:cNvCxnSpPr>
          <p:nvPr/>
        </p:nvCxnSpPr>
        <p:spPr bwMode="auto">
          <a:xfrm rot="16200000" flipH="1">
            <a:off x="2769366" y="2213960"/>
            <a:ext cx="425232" cy="4599"/>
          </a:xfrm>
          <a:prstGeom prst="bentConnector3">
            <a:avLst>
              <a:gd name="adj1" fmla="val 50000"/>
            </a:avLst>
          </a:prstGeom>
          <a:noFill/>
          <a:ln w="38100" algn="ctr">
            <a:solidFill>
              <a:srgbClr val="FF00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7910" name="10 Rectángulo"/>
          <p:cNvSpPr>
            <a:spLocks noChangeArrowheads="1"/>
          </p:cNvSpPr>
          <p:nvPr/>
        </p:nvSpPr>
        <p:spPr bwMode="auto">
          <a:xfrm>
            <a:off x="4524375" y="5048251"/>
            <a:ext cx="2571750" cy="523875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38100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u="sng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u="sng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u="sng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u="sng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u="sng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s-ES" altLang="es-MX" sz="1400" u="none"/>
              <a:t>El área responsable  elabora especificaciones Técnicas</a:t>
            </a:r>
          </a:p>
        </p:txBody>
      </p:sp>
      <p:cxnSp>
        <p:nvCxnSpPr>
          <p:cNvPr id="37911" name="30 Conector angular"/>
          <p:cNvCxnSpPr>
            <a:cxnSpLocks noChangeShapeType="1"/>
            <a:stCxn id="37897" idx="3"/>
            <a:endCxn id="37892" idx="1"/>
          </p:cNvCxnSpPr>
          <p:nvPr/>
        </p:nvCxnSpPr>
        <p:spPr bwMode="auto">
          <a:xfrm flipV="1">
            <a:off x="7167564" y="1746250"/>
            <a:ext cx="642937" cy="1981200"/>
          </a:xfrm>
          <a:prstGeom prst="bentConnector3">
            <a:avLst>
              <a:gd name="adj1" fmla="val 50000"/>
            </a:avLst>
          </a:prstGeom>
          <a:noFill/>
          <a:ln w="38100" algn="ctr">
            <a:solidFill>
              <a:srgbClr val="FF00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7912" name="33 Conector angular"/>
          <p:cNvCxnSpPr>
            <a:cxnSpLocks noChangeShapeType="1"/>
            <a:stCxn id="37907" idx="2"/>
            <a:endCxn id="37901" idx="0"/>
          </p:cNvCxnSpPr>
          <p:nvPr/>
        </p:nvCxnSpPr>
        <p:spPr bwMode="auto">
          <a:xfrm rot="16200000" flipH="1">
            <a:off x="2854667" y="3598303"/>
            <a:ext cx="263416" cy="4187"/>
          </a:xfrm>
          <a:prstGeom prst="bentConnector3">
            <a:avLst>
              <a:gd name="adj1" fmla="val 50000"/>
            </a:avLst>
          </a:prstGeom>
          <a:noFill/>
          <a:ln w="38100" algn="ctr">
            <a:solidFill>
              <a:srgbClr val="FF00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7913" name="40 Conector angular"/>
          <p:cNvCxnSpPr>
            <a:cxnSpLocks noChangeShapeType="1"/>
            <a:stCxn id="37901" idx="3"/>
            <a:endCxn id="37897" idx="1"/>
          </p:cNvCxnSpPr>
          <p:nvPr/>
        </p:nvCxnSpPr>
        <p:spPr bwMode="auto">
          <a:xfrm flipV="1">
            <a:off x="4452938" y="3726658"/>
            <a:ext cx="142875" cy="647591"/>
          </a:xfrm>
          <a:prstGeom prst="bentConnector3">
            <a:avLst>
              <a:gd name="adj1" fmla="val -5172"/>
            </a:avLst>
          </a:prstGeom>
          <a:noFill/>
          <a:ln w="38100" algn="ctr">
            <a:solidFill>
              <a:srgbClr val="FF00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7914" name="42 Forma"/>
          <p:cNvCxnSpPr>
            <a:cxnSpLocks noChangeShapeType="1"/>
            <a:stCxn id="37901" idx="2"/>
            <a:endCxn id="37910" idx="1"/>
          </p:cNvCxnSpPr>
          <p:nvPr/>
        </p:nvCxnSpPr>
        <p:spPr bwMode="auto">
          <a:xfrm rot="16200000" flipH="1">
            <a:off x="3609524" y="4395337"/>
            <a:ext cx="293797" cy="1535906"/>
          </a:xfrm>
          <a:prstGeom prst="bentConnector2">
            <a:avLst/>
          </a:prstGeom>
          <a:noFill/>
          <a:ln w="38100" algn="ctr">
            <a:solidFill>
              <a:srgbClr val="FF00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7915" name="44 Forma"/>
          <p:cNvCxnSpPr>
            <a:cxnSpLocks noChangeShapeType="1"/>
            <a:stCxn id="37910" idx="3"/>
          </p:cNvCxnSpPr>
          <p:nvPr/>
        </p:nvCxnSpPr>
        <p:spPr bwMode="auto">
          <a:xfrm flipV="1">
            <a:off x="7096126" y="3571876"/>
            <a:ext cx="428625" cy="1738313"/>
          </a:xfrm>
          <a:prstGeom prst="bentConnector2">
            <a:avLst/>
          </a:prstGeom>
          <a:noFill/>
          <a:ln w="38100" algn="ctr">
            <a:solidFill>
              <a:srgbClr val="FF00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7916" name="46 Conector angular"/>
          <p:cNvCxnSpPr>
            <a:cxnSpLocks noChangeShapeType="1"/>
            <a:stCxn id="37892" idx="1"/>
            <a:endCxn id="37894" idx="1"/>
          </p:cNvCxnSpPr>
          <p:nvPr/>
        </p:nvCxnSpPr>
        <p:spPr bwMode="auto">
          <a:xfrm rot="10800000" flipH="1" flipV="1">
            <a:off x="7810500" y="1747044"/>
            <a:ext cx="166034" cy="1148558"/>
          </a:xfrm>
          <a:prstGeom prst="bentConnector3">
            <a:avLst>
              <a:gd name="adj1" fmla="val -185160"/>
            </a:avLst>
          </a:prstGeom>
          <a:noFill/>
          <a:ln w="38100" algn="ctr">
            <a:solidFill>
              <a:srgbClr val="FF00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7918" name="51 Conector angular"/>
          <p:cNvCxnSpPr>
            <a:cxnSpLocks noChangeShapeType="1"/>
            <a:stCxn id="37904" idx="2"/>
          </p:cNvCxnSpPr>
          <p:nvPr/>
        </p:nvCxnSpPr>
        <p:spPr bwMode="auto">
          <a:xfrm rot="5400000">
            <a:off x="9099582" y="4441687"/>
            <a:ext cx="142875" cy="71437"/>
          </a:xfrm>
          <a:prstGeom prst="bentConnector3">
            <a:avLst>
              <a:gd name="adj1" fmla="val 50000"/>
            </a:avLst>
          </a:prstGeom>
          <a:noFill/>
          <a:ln w="38100" algn="ctr">
            <a:solidFill>
              <a:srgbClr val="FF00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7919" name="53 Conector angular"/>
          <p:cNvCxnSpPr>
            <a:cxnSpLocks noChangeShapeType="1"/>
            <a:stCxn id="37895" idx="2"/>
            <a:endCxn id="37905" idx="0"/>
          </p:cNvCxnSpPr>
          <p:nvPr/>
        </p:nvCxnSpPr>
        <p:spPr bwMode="auto">
          <a:xfrm rot="16200000" flipH="1">
            <a:off x="8921969" y="5389345"/>
            <a:ext cx="357187" cy="8374"/>
          </a:xfrm>
          <a:prstGeom prst="bentConnector3">
            <a:avLst>
              <a:gd name="adj1" fmla="val 50000"/>
            </a:avLst>
          </a:prstGeom>
          <a:noFill/>
          <a:ln w="38100" algn="ctr">
            <a:solidFill>
              <a:srgbClr val="FF00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2" name="Rectangle 2"/>
          <p:cNvSpPr txBox="1">
            <a:spLocks noChangeArrowheads="1"/>
          </p:cNvSpPr>
          <p:nvPr/>
        </p:nvSpPr>
        <p:spPr bwMode="auto">
          <a:xfrm>
            <a:off x="0" y="0"/>
            <a:ext cx="12192000" cy="533400"/>
          </a:xfrm>
          <a:prstGeom prst="rect">
            <a:avLst/>
          </a:prstGeom>
          <a:solidFill>
            <a:schemeClr val="accent4">
              <a:lumMod val="75000"/>
            </a:schemeClr>
          </a:solidFill>
          <a:ln w="9525">
            <a:noFill/>
            <a:miter lim="800000"/>
            <a:headEnd/>
            <a:tailEnd/>
          </a:ln>
        </p:spPr>
        <p:txBody>
          <a:bodyPr anchor="ctr">
            <a:norm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endParaRPr lang="es-MX" sz="2400" b="1" dirty="0">
              <a:solidFill>
                <a:schemeClr val="bg1"/>
              </a:solidFill>
              <a:latin typeface="Segoe UI" pitchFamily="34" charset="0"/>
              <a:ea typeface="+mj-ea"/>
              <a:cs typeface="Segoe UI" pitchFamily="34" charset="0"/>
            </a:endParaRPr>
          </a:p>
        </p:txBody>
      </p:sp>
      <p:sp>
        <p:nvSpPr>
          <p:cNvPr id="37890" name="1 CuadroTexto"/>
          <p:cNvSpPr txBox="1">
            <a:spLocks noChangeArrowheads="1"/>
          </p:cNvSpPr>
          <p:nvPr/>
        </p:nvSpPr>
        <p:spPr bwMode="auto">
          <a:xfrm>
            <a:off x="2266950" y="-30777"/>
            <a:ext cx="771525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/>
        </p:spPr>
        <p:txBody>
          <a:bodyPr vert="horz" wrap="square" lIns="91440" tIns="45720" rIns="91440" bIns="45720" rtlCol="0" anchor="ctr">
            <a:spAutoFit/>
          </a:bodyPr>
          <a:lstStyle>
            <a:defPPr>
              <a:defRPr lang="es-MX"/>
            </a:defPPr>
            <a:lvl1pPr algn="ctr">
              <a:spcBef>
                <a:spcPct val="0"/>
              </a:spcBef>
              <a:defRPr sz="2400" b="1">
                <a:solidFill>
                  <a:schemeClr val="bg1"/>
                </a:solidFill>
              </a:defRPr>
            </a:lvl1pPr>
          </a:lstStyle>
          <a:p>
            <a:r>
              <a:rPr lang="es-ES" altLang="es-MX" sz="2800" dirty="0" smtClean="0"/>
              <a:t>2. Proceso </a:t>
            </a:r>
            <a:r>
              <a:rPr lang="es-ES" altLang="es-MX" sz="2800" dirty="0"/>
              <a:t>de Selección (MC, ADP, ADS)</a:t>
            </a:r>
          </a:p>
        </p:txBody>
      </p:sp>
      <p:cxnSp>
        <p:nvCxnSpPr>
          <p:cNvPr id="37917" name="48 Conector angular"/>
          <p:cNvCxnSpPr>
            <a:cxnSpLocks noChangeShapeType="1"/>
            <a:endCxn id="37904" idx="1"/>
          </p:cNvCxnSpPr>
          <p:nvPr/>
        </p:nvCxnSpPr>
        <p:spPr bwMode="auto">
          <a:xfrm rot="16200000" flipH="1">
            <a:off x="7169191" y="3277266"/>
            <a:ext cx="943166" cy="274426"/>
          </a:xfrm>
          <a:prstGeom prst="bentConnector2">
            <a:avLst/>
          </a:prstGeom>
          <a:noFill/>
          <a:ln w="38100" algn="ctr">
            <a:solidFill>
              <a:srgbClr val="FF00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4" name="17 CuadroTexto"/>
          <p:cNvSpPr txBox="1">
            <a:spLocks noChangeArrowheads="1"/>
          </p:cNvSpPr>
          <p:nvPr/>
        </p:nvSpPr>
        <p:spPr bwMode="auto">
          <a:xfrm>
            <a:off x="1507415" y="2196499"/>
            <a:ext cx="642937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u="sng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u="sng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u="sng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u="sng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u="sng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s-ES" altLang="es-MX" u="none" dirty="0"/>
              <a:t>No</a:t>
            </a:r>
          </a:p>
        </p:txBody>
      </p:sp>
      <p:cxnSp>
        <p:nvCxnSpPr>
          <p:cNvPr id="36" name="35 Conector angular"/>
          <p:cNvCxnSpPr>
            <a:stCxn id="37907" idx="1"/>
            <a:endCxn id="37891" idx="1"/>
          </p:cNvCxnSpPr>
          <p:nvPr/>
        </p:nvCxnSpPr>
        <p:spPr>
          <a:xfrm rot="10800000" flipH="1">
            <a:off x="1698406" y="1680479"/>
            <a:ext cx="130393" cy="1268304"/>
          </a:xfrm>
          <a:prstGeom prst="bentConnector3">
            <a:avLst>
              <a:gd name="adj1" fmla="val -175316"/>
            </a:avLst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507173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8 Flecha doblada"/>
          <p:cNvSpPr/>
          <p:nvPr/>
        </p:nvSpPr>
        <p:spPr bwMode="auto">
          <a:xfrm flipV="1">
            <a:off x="8667751" y="5988050"/>
            <a:ext cx="1357313" cy="369888"/>
          </a:xfrm>
          <a:prstGeom prst="bentArrow">
            <a:avLst/>
          </a:prstGeom>
          <a:solidFill>
            <a:srgbClr val="CC3300"/>
          </a:soli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>
            <a:spAutoFit/>
          </a:bodyPr>
          <a:lstStyle/>
          <a:p>
            <a:pPr eaLnBrk="1" hangingPunct="1">
              <a:defRPr/>
            </a:pPr>
            <a:endParaRPr lang="es-MX">
              <a:latin typeface="Arial" charset="0"/>
              <a:cs typeface="Arial" charset="0"/>
            </a:endParaRPr>
          </a:p>
        </p:txBody>
      </p:sp>
      <p:graphicFrame>
        <p:nvGraphicFramePr>
          <p:cNvPr id="5" name="4 Tabla"/>
          <p:cNvGraphicFramePr>
            <a:graphicFrameLocks noGrp="1"/>
          </p:cNvGraphicFramePr>
          <p:nvPr/>
        </p:nvGraphicFramePr>
        <p:xfrm>
          <a:off x="1340078" y="1545024"/>
          <a:ext cx="9932276" cy="3758211"/>
        </p:xfrm>
        <a:graphic>
          <a:graphicData uri="http://schemas.openxmlformats.org/drawingml/2006/table">
            <a:tbl>
              <a:tblPr/>
              <a:tblGrid>
                <a:gridCol w="9932276"/>
              </a:tblGrid>
              <a:tr h="1252737">
                <a:tc>
                  <a:txBody>
                    <a:bodyPr/>
                    <a:lstStyle/>
                    <a:p>
                      <a:pPr marL="725488" lvl="0" indent="-725488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Calibri"/>
                        <a:buNone/>
                      </a:pPr>
                      <a:r>
                        <a:rPr lang="es-PE" sz="2600" dirty="0" smtClean="0">
                          <a:solidFill>
                            <a:srgbClr val="000000"/>
                          </a:solidFill>
                          <a:latin typeface="Tahoma"/>
                          <a:ea typeface="Calibri"/>
                          <a:cs typeface="Times New Roman"/>
                        </a:rPr>
                        <a:t>3.1</a:t>
                      </a:r>
                      <a:r>
                        <a:rPr lang="es-ES" sz="2600" kern="1200" dirty="0" smtClean="0">
                          <a:solidFill>
                            <a:srgbClr val="000000"/>
                          </a:solidFill>
                          <a:latin typeface="Tahoma"/>
                          <a:ea typeface="Calibri"/>
                          <a:cs typeface="Times New Roman"/>
                        </a:rPr>
                        <a:t>. 100% de contratos firmados en el plazo establecido en el proceso de selección.</a:t>
                      </a:r>
                      <a:endParaRPr lang="es-ES" sz="2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T="45718" marB="45718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252737">
                <a:tc>
                  <a:txBody>
                    <a:bodyPr/>
                    <a:lstStyle/>
                    <a:p>
                      <a:pPr marL="725488" lvl="0" indent="-725488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Calibri"/>
                        <a:buNone/>
                      </a:pPr>
                      <a:r>
                        <a:rPr lang="es-ES" sz="2600" kern="1200" dirty="0" smtClean="0">
                          <a:solidFill>
                            <a:srgbClr val="000000"/>
                          </a:solidFill>
                          <a:latin typeface="Tahoma"/>
                          <a:ea typeface="Calibri"/>
                          <a:cs typeface="Times New Roman"/>
                        </a:rPr>
                        <a:t>3.2</a:t>
                      </a:r>
                      <a:r>
                        <a:rPr lang="es-PE" sz="2600" baseline="0" dirty="0" smtClean="0">
                          <a:latin typeface="Calibri"/>
                          <a:ea typeface="Calibri"/>
                          <a:cs typeface="Times New Roman"/>
                        </a:rPr>
                        <a:t>. </a:t>
                      </a:r>
                      <a:r>
                        <a:rPr lang="es-ES" sz="2600" kern="1200" dirty="0" smtClean="0">
                          <a:solidFill>
                            <a:srgbClr val="000000"/>
                          </a:solidFill>
                          <a:latin typeface="Tahoma"/>
                          <a:ea typeface="Calibri"/>
                          <a:cs typeface="Times New Roman"/>
                        </a:rPr>
                        <a:t>100% de Ordenes de Compra entregados al proveedor dentro del plazo establecido.</a:t>
                      </a:r>
                      <a:endParaRPr lang="es-ES" sz="2600" kern="1200" dirty="0">
                        <a:solidFill>
                          <a:srgbClr val="000000"/>
                        </a:solidFill>
                        <a:latin typeface="Tahoma"/>
                        <a:ea typeface="Calibri"/>
                        <a:cs typeface="Times New Roman"/>
                      </a:endParaRPr>
                    </a:p>
                  </a:txBody>
                  <a:tcPr marT="45718" marB="45718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252737">
                <a:tc>
                  <a:txBody>
                    <a:bodyPr/>
                    <a:lstStyle/>
                    <a:p>
                      <a:pPr marL="725488" lvl="0" indent="-725488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Calibri"/>
                        <a:buNone/>
                      </a:pPr>
                      <a:r>
                        <a:rPr lang="es-ES" sz="2600" kern="1200" dirty="0" smtClean="0">
                          <a:solidFill>
                            <a:srgbClr val="000000"/>
                          </a:solidFill>
                          <a:latin typeface="Tahoma"/>
                          <a:ea typeface="Calibri"/>
                          <a:cs typeface="Times New Roman"/>
                        </a:rPr>
                        <a:t>3.3. 100% de Cumplimiento de contratos según cronograma y condiciones</a:t>
                      </a:r>
                      <a:r>
                        <a:rPr lang="es-ES" sz="2600" kern="1200" baseline="0" dirty="0" smtClean="0">
                          <a:solidFill>
                            <a:srgbClr val="000000"/>
                          </a:solidFill>
                          <a:latin typeface="Tahoma"/>
                          <a:ea typeface="Calibri"/>
                          <a:cs typeface="Times New Roman"/>
                        </a:rPr>
                        <a:t> establecidas. </a:t>
                      </a:r>
                      <a:endParaRPr lang="es-ES" sz="2600" kern="1200" dirty="0">
                        <a:solidFill>
                          <a:srgbClr val="000000"/>
                        </a:solidFill>
                        <a:latin typeface="Tahoma"/>
                        <a:ea typeface="Calibri"/>
                        <a:cs typeface="Times New Roman"/>
                      </a:endParaRPr>
                    </a:p>
                  </a:txBody>
                  <a:tcPr marT="45718" marB="45718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6" name="Rectangle 2"/>
          <p:cNvSpPr txBox="1">
            <a:spLocks noChangeArrowheads="1"/>
          </p:cNvSpPr>
          <p:nvPr/>
        </p:nvSpPr>
        <p:spPr bwMode="auto">
          <a:xfrm>
            <a:off x="0" y="0"/>
            <a:ext cx="12192000" cy="533400"/>
          </a:xfrm>
          <a:prstGeom prst="rect">
            <a:avLst/>
          </a:prstGeom>
          <a:solidFill>
            <a:schemeClr val="accent4">
              <a:lumMod val="75000"/>
            </a:schemeClr>
          </a:solidFill>
          <a:ln w="9525">
            <a:noFill/>
            <a:miter lim="800000"/>
            <a:headEnd/>
            <a:tailEnd/>
          </a:ln>
        </p:spPr>
        <p:txBody>
          <a:bodyPr anchor="ctr">
            <a:norm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endParaRPr lang="es-MX" sz="2400" b="1" dirty="0">
              <a:solidFill>
                <a:schemeClr val="bg1"/>
              </a:solidFill>
              <a:latin typeface="Segoe UI" pitchFamily="34" charset="0"/>
              <a:ea typeface="+mj-ea"/>
              <a:cs typeface="Segoe UI" pitchFamily="34" charset="0"/>
            </a:endParaRPr>
          </a:p>
        </p:txBody>
      </p:sp>
      <p:sp>
        <p:nvSpPr>
          <p:cNvPr id="4" name="3 CuadroTexto"/>
          <p:cNvSpPr txBox="1"/>
          <p:nvPr/>
        </p:nvSpPr>
        <p:spPr>
          <a:xfrm>
            <a:off x="2514766" y="-30777"/>
            <a:ext cx="7572375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rtlCol="0" anchor="ctr">
            <a:spAutoFit/>
          </a:bodyPr>
          <a:lstStyle>
            <a:defPPr>
              <a:defRPr lang="es-MX"/>
            </a:defPPr>
            <a:lvl1pPr algn="ctr">
              <a:spcBef>
                <a:spcPct val="0"/>
              </a:spcBef>
              <a:defRPr sz="2400" b="1">
                <a:solidFill>
                  <a:schemeClr val="bg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  <a:lvl6pPr>
              <a:defRPr>
                <a:solidFill>
                  <a:schemeClr val="tx1"/>
                </a:solidFill>
              </a:defRPr>
            </a:lvl6pPr>
            <a:lvl7pPr>
              <a:defRPr>
                <a:solidFill>
                  <a:schemeClr val="tx1"/>
                </a:solidFill>
              </a:defRPr>
            </a:lvl7pPr>
            <a:lvl8pPr>
              <a:defRPr>
                <a:solidFill>
                  <a:schemeClr val="tx1"/>
                </a:solidFill>
              </a:defRPr>
            </a:lvl8pPr>
            <a:lvl9pPr>
              <a:defRPr>
                <a:solidFill>
                  <a:schemeClr val="tx1"/>
                </a:solidFill>
              </a:defRPr>
            </a:lvl9pPr>
          </a:lstStyle>
          <a:p>
            <a:r>
              <a:rPr lang="es-ES" sz="2800" dirty="0"/>
              <a:t>3. Administración de Contratos</a:t>
            </a:r>
          </a:p>
        </p:txBody>
      </p:sp>
    </p:spTree>
    <p:extLst>
      <p:ext uri="{BB962C8B-B14F-4D97-AF65-F5344CB8AC3E}">
        <p14:creationId xmlns:p14="http://schemas.microsoft.com/office/powerpoint/2010/main" val="14538406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/>
          <p:cNvSpPr txBox="1"/>
          <p:nvPr/>
        </p:nvSpPr>
        <p:spPr>
          <a:xfrm>
            <a:off x="331067" y="784359"/>
            <a:ext cx="1149836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PE" sz="2400" dirty="0">
                <a:solidFill>
                  <a:srgbClr val="000000"/>
                </a:solidFill>
                <a:latin typeface="Calibri" pitchFamily="34" charset="0"/>
                <a:ea typeface="Calibri"/>
                <a:cs typeface="Arial" pitchFamily="34" charset="0"/>
              </a:rPr>
              <a:t>La logística de la UE provisiona con oportunidad a los </a:t>
            </a:r>
            <a:r>
              <a:rPr lang="es-PE" sz="2400" dirty="0" smtClean="0">
                <a:solidFill>
                  <a:srgbClr val="000000"/>
                </a:solidFill>
                <a:latin typeface="Calibri" pitchFamily="34" charset="0"/>
                <a:ea typeface="Calibri"/>
                <a:cs typeface="Arial" pitchFamily="34" charset="0"/>
              </a:rPr>
              <a:t>Puntos de Atención para </a:t>
            </a:r>
            <a:r>
              <a:rPr lang="es-PE" sz="2400" dirty="0">
                <a:solidFill>
                  <a:srgbClr val="000000"/>
                </a:solidFill>
                <a:latin typeface="Calibri" pitchFamily="34" charset="0"/>
                <a:ea typeface="Calibri"/>
                <a:cs typeface="Arial" pitchFamily="34" charset="0"/>
              </a:rPr>
              <a:t>garantizar la disponibilidad de los </a:t>
            </a:r>
            <a:r>
              <a:rPr lang="es-PE" sz="2400" dirty="0" smtClean="0">
                <a:solidFill>
                  <a:srgbClr val="000000"/>
                </a:solidFill>
                <a:latin typeface="Calibri" pitchFamily="34" charset="0"/>
                <a:ea typeface="Calibri"/>
                <a:cs typeface="Arial" pitchFamily="34" charset="0"/>
              </a:rPr>
              <a:t>insumos, </a:t>
            </a:r>
            <a:r>
              <a:rPr lang="es-PE" sz="2400" dirty="0">
                <a:solidFill>
                  <a:srgbClr val="000000"/>
                </a:solidFill>
                <a:latin typeface="Calibri" pitchFamily="34" charset="0"/>
                <a:ea typeface="Calibri"/>
                <a:cs typeface="Arial" pitchFamily="34" charset="0"/>
              </a:rPr>
              <a:t>todos los días del año. </a:t>
            </a:r>
            <a:endParaRPr lang="es-MX" sz="2400" dirty="0">
              <a:latin typeface="Calibri" pitchFamily="34" charset="0"/>
              <a:ea typeface="Calibri"/>
              <a:cs typeface="Arial" pitchFamily="34" charset="0"/>
            </a:endParaRPr>
          </a:p>
        </p:txBody>
      </p:sp>
      <p:sp>
        <p:nvSpPr>
          <p:cNvPr id="3" name="CuadroTexto 2"/>
          <p:cNvSpPr txBox="1"/>
          <p:nvPr/>
        </p:nvSpPr>
        <p:spPr>
          <a:xfrm>
            <a:off x="690763" y="2733887"/>
            <a:ext cx="11164906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lvl="0" indent="-285750" algn="just">
              <a:buFont typeface="Arial" panose="020B0604020202020204" pitchFamily="34" charset="0"/>
              <a:buChar char="•"/>
            </a:pPr>
            <a:r>
              <a:rPr lang="es-PE" sz="2400" dirty="0">
                <a:solidFill>
                  <a:srgbClr val="000000"/>
                </a:solidFill>
                <a:latin typeface="Calibri" pitchFamily="34" charset="0"/>
                <a:ea typeface="Calibri"/>
                <a:cs typeface="Arial" pitchFamily="34" charset="0"/>
              </a:rPr>
              <a:t>La </a:t>
            </a:r>
            <a:r>
              <a:rPr lang="es-PE" sz="2400" dirty="0" smtClean="0">
                <a:solidFill>
                  <a:srgbClr val="000000"/>
                </a:solidFill>
                <a:latin typeface="Calibri" pitchFamily="34" charset="0"/>
                <a:ea typeface="Calibri"/>
                <a:cs typeface="Arial" pitchFamily="34" charset="0"/>
              </a:rPr>
              <a:t>Unidad Ejecutora </a:t>
            </a:r>
            <a:r>
              <a:rPr lang="es-PE" sz="2400" dirty="0">
                <a:solidFill>
                  <a:srgbClr val="000000"/>
                </a:solidFill>
                <a:latin typeface="Calibri" pitchFamily="34" charset="0"/>
                <a:ea typeface="Calibri"/>
                <a:cs typeface="Arial" pitchFamily="34" charset="0"/>
              </a:rPr>
              <a:t>hace entrega de los insumos </a:t>
            </a:r>
            <a:r>
              <a:rPr lang="es-PE" sz="2400" dirty="0" smtClean="0">
                <a:solidFill>
                  <a:srgbClr val="000000"/>
                </a:solidFill>
                <a:latin typeface="Calibri" pitchFamily="34" charset="0"/>
                <a:ea typeface="Calibri"/>
                <a:cs typeface="Arial" pitchFamily="34" charset="0"/>
              </a:rPr>
              <a:t>según </a:t>
            </a:r>
            <a:r>
              <a:rPr lang="es-PE" sz="2400" dirty="0">
                <a:solidFill>
                  <a:srgbClr val="000000"/>
                </a:solidFill>
                <a:latin typeface="Calibri" pitchFamily="34" charset="0"/>
                <a:ea typeface="Calibri"/>
                <a:cs typeface="Arial" pitchFamily="34" charset="0"/>
              </a:rPr>
              <a:t>lo requerido por el </a:t>
            </a:r>
            <a:r>
              <a:rPr lang="es-PE" sz="2400" dirty="0" smtClean="0">
                <a:solidFill>
                  <a:srgbClr val="000000"/>
                </a:solidFill>
                <a:latin typeface="Calibri" pitchFamily="34" charset="0"/>
                <a:ea typeface="Calibri"/>
                <a:cs typeface="Arial" pitchFamily="34" charset="0"/>
              </a:rPr>
              <a:t>punto de atención y </a:t>
            </a:r>
            <a:r>
              <a:rPr lang="es-PE" sz="2400" dirty="0">
                <a:solidFill>
                  <a:srgbClr val="000000"/>
                </a:solidFill>
                <a:latin typeface="Calibri" pitchFamily="34" charset="0"/>
                <a:ea typeface="Calibri"/>
                <a:cs typeface="Arial" pitchFamily="34" charset="0"/>
              </a:rPr>
              <a:t>su stock </a:t>
            </a:r>
            <a:r>
              <a:rPr lang="es-PE" sz="2400" dirty="0" smtClean="0">
                <a:solidFill>
                  <a:srgbClr val="000000"/>
                </a:solidFill>
                <a:latin typeface="Calibri" pitchFamily="34" charset="0"/>
                <a:ea typeface="Calibri"/>
                <a:cs typeface="Arial" pitchFamily="34" charset="0"/>
              </a:rPr>
              <a:t>disponible.</a:t>
            </a:r>
          </a:p>
          <a:p>
            <a:pPr marL="285750" lvl="0" indent="-285750" algn="just">
              <a:buFont typeface="Arial" panose="020B0604020202020204" pitchFamily="34" charset="0"/>
              <a:buChar char="•"/>
            </a:pPr>
            <a:endParaRPr lang="es-PE" sz="2400" dirty="0" smtClean="0">
              <a:solidFill>
                <a:srgbClr val="000000"/>
              </a:solidFill>
              <a:latin typeface="Calibri" pitchFamily="34" charset="0"/>
              <a:ea typeface="Calibri"/>
              <a:cs typeface="Arial" pitchFamily="34" charset="0"/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s-PE" sz="2400" dirty="0">
                <a:solidFill>
                  <a:srgbClr val="000000"/>
                </a:solidFill>
                <a:latin typeface="Calibri" pitchFamily="34" charset="0"/>
                <a:ea typeface="Calibri"/>
                <a:cs typeface="Arial" pitchFamily="34" charset="0"/>
              </a:rPr>
              <a:t>No menos de 80% de bienes ingresados al almacén de la UE son distribuidos dentro de los 15 días posteriores a su ingreso. </a:t>
            </a:r>
            <a:endParaRPr lang="es-MX" sz="2400" dirty="0" smtClean="0">
              <a:latin typeface="Calibri" pitchFamily="34" charset="0"/>
              <a:ea typeface="Calibri"/>
              <a:cs typeface="Arial" pitchFamily="34" charset="0"/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endParaRPr lang="es-PE" sz="2400" dirty="0" smtClean="0">
              <a:solidFill>
                <a:srgbClr val="000000"/>
              </a:solidFill>
              <a:latin typeface="Calibri" pitchFamily="34" charset="0"/>
              <a:ea typeface="Calibri"/>
              <a:cs typeface="Arial" pitchFamily="34" charset="0"/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s-PE" sz="2400" dirty="0" smtClean="0">
                <a:solidFill>
                  <a:srgbClr val="000000"/>
                </a:solidFill>
                <a:latin typeface="Calibri" pitchFamily="34" charset="0"/>
                <a:ea typeface="Calibri"/>
                <a:cs typeface="Arial" pitchFamily="34" charset="0"/>
              </a:rPr>
              <a:t>El </a:t>
            </a:r>
            <a:r>
              <a:rPr lang="es-PE" sz="2400" dirty="0">
                <a:solidFill>
                  <a:srgbClr val="000000"/>
                </a:solidFill>
                <a:latin typeface="Calibri" pitchFamily="34" charset="0"/>
                <a:ea typeface="Calibri"/>
                <a:cs typeface="Arial" pitchFamily="34" charset="0"/>
              </a:rPr>
              <a:t>100% de </a:t>
            </a:r>
            <a:r>
              <a:rPr lang="es-PE" sz="2400" dirty="0" smtClean="0">
                <a:solidFill>
                  <a:srgbClr val="000000"/>
                </a:solidFill>
                <a:latin typeface="Calibri" pitchFamily="34" charset="0"/>
                <a:ea typeface="Calibri"/>
                <a:cs typeface="Arial" pitchFamily="34" charset="0"/>
              </a:rPr>
              <a:t>puntos de atención con disponibilidad de insumos y equipos críticos. 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endParaRPr lang="es-PE" sz="2400" dirty="0" smtClean="0">
              <a:solidFill>
                <a:srgbClr val="000000"/>
              </a:solidFill>
              <a:latin typeface="Calibri" pitchFamily="34" charset="0"/>
              <a:ea typeface="Calibri"/>
              <a:cs typeface="Arial" pitchFamily="34" charset="0"/>
            </a:endParaRPr>
          </a:p>
        </p:txBody>
      </p:sp>
      <p:sp>
        <p:nvSpPr>
          <p:cNvPr id="6" name="Rectangle 2"/>
          <p:cNvSpPr txBox="1">
            <a:spLocks noChangeArrowheads="1"/>
          </p:cNvSpPr>
          <p:nvPr/>
        </p:nvSpPr>
        <p:spPr bwMode="auto">
          <a:xfrm>
            <a:off x="0" y="-11"/>
            <a:ext cx="12192000" cy="533400"/>
          </a:xfrm>
          <a:prstGeom prst="rect">
            <a:avLst/>
          </a:prstGeom>
          <a:solidFill>
            <a:schemeClr val="accent4">
              <a:lumMod val="75000"/>
            </a:schemeClr>
          </a:solidFill>
          <a:ln w="9525">
            <a:noFill/>
            <a:miter lim="800000"/>
            <a:headEnd/>
            <a:tailEnd/>
          </a:ln>
        </p:spPr>
        <p:txBody>
          <a:bodyPr anchor="ctr">
            <a:norm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s-MX" sz="2400" b="1" dirty="0" smtClean="0">
                <a:solidFill>
                  <a:schemeClr val="bg1"/>
                </a:solidFill>
                <a:latin typeface="Segoe UI" pitchFamily="34" charset="0"/>
                <a:ea typeface="+mj-ea"/>
                <a:cs typeface="Segoe UI" pitchFamily="34" charset="0"/>
              </a:rPr>
              <a:t>ALMACEN, DISTRIBUCIÓN Y DISPONIBILIDAD  </a:t>
            </a:r>
            <a:endParaRPr lang="es-MX" sz="2400" b="1" dirty="0">
              <a:solidFill>
                <a:schemeClr val="bg1"/>
              </a:solidFill>
              <a:latin typeface="Segoe UI" pitchFamily="34" charset="0"/>
              <a:ea typeface="+mj-ea"/>
              <a:cs typeface="Segoe UI" pitchFamily="34" charset="0"/>
            </a:endParaRPr>
          </a:p>
        </p:txBody>
      </p:sp>
      <p:sp>
        <p:nvSpPr>
          <p:cNvPr id="7" name="6 CuadroTexto"/>
          <p:cNvSpPr txBox="1"/>
          <p:nvPr/>
        </p:nvSpPr>
        <p:spPr>
          <a:xfrm>
            <a:off x="409903" y="1813034"/>
            <a:ext cx="17026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400" b="1" dirty="0" smtClean="0"/>
              <a:t>Ejemplo:</a:t>
            </a:r>
            <a:endParaRPr lang="es-MX" sz="2400" b="1" dirty="0"/>
          </a:p>
        </p:txBody>
      </p:sp>
    </p:spTree>
    <p:extLst>
      <p:ext uri="{BB962C8B-B14F-4D97-AF65-F5344CB8AC3E}">
        <p14:creationId xmlns:p14="http://schemas.microsoft.com/office/powerpoint/2010/main" val="9146927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14 Flecha derecha"/>
          <p:cNvSpPr>
            <a:spLocks noChangeArrowheads="1"/>
          </p:cNvSpPr>
          <p:nvPr/>
        </p:nvSpPr>
        <p:spPr bwMode="auto">
          <a:xfrm>
            <a:off x="1999933" y="2130317"/>
            <a:ext cx="8572500" cy="733663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38100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u="sng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u="sng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u="sng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u="sng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u="sng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s-MX" altLang="es-MX"/>
          </a:p>
        </p:txBody>
      </p:sp>
      <p:sp>
        <p:nvSpPr>
          <p:cNvPr id="11" name="10 Rectángulo redondeado"/>
          <p:cNvSpPr/>
          <p:nvPr/>
        </p:nvSpPr>
        <p:spPr bwMode="auto">
          <a:xfrm>
            <a:off x="2489650" y="3286126"/>
            <a:ext cx="2000250" cy="714375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headEnd type="none" w="med" len="med"/>
            <a:tailEnd type="none" w="med" len="med"/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es-MX" b="1" dirty="0">
                <a:solidFill>
                  <a:schemeClr val="tx1"/>
                </a:solidFill>
                <a:latin typeface="Calibri" pitchFamily="34" charset="0"/>
              </a:rPr>
              <a:t>1. Ingreso físico de materiales </a:t>
            </a:r>
          </a:p>
        </p:txBody>
      </p:sp>
      <p:sp>
        <p:nvSpPr>
          <p:cNvPr id="12" name="11 Rectángulo redondeado"/>
          <p:cNvSpPr/>
          <p:nvPr/>
        </p:nvSpPr>
        <p:spPr bwMode="auto">
          <a:xfrm>
            <a:off x="4561339" y="3286126"/>
            <a:ext cx="1785937" cy="714375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headEnd type="none" w="med" len="med"/>
            <a:tailEnd type="none" w="med" len="med"/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es-MX" b="1" dirty="0">
                <a:solidFill>
                  <a:schemeClr val="tx1"/>
                </a:solidFill>
                <a:latin typeface="Calibri" pitchFamily="34" charset="0"/>
              </a:rPr>
              <a:t>2. Custodia temporal</a:t>
            </a:r>
          </a:p>
        </p:txBody>
      </p:sp>
      <p:sp>
        <p:nvSpPr>
          <p:cNvPr id="13" name="12 Rectángulo redondeado"/>
          <p:cNvSpPr/>
          <p:nvPr/>
        </p:nvSpPr>
        <p:spPr bwMode="auto">
          <a:xfrm>
            <a:off x="6418714" y="3286126"/>
            <a:ext cx="1785937" cy="714375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headEnd type="none" w="med" len="med"/>
            <a:tailEnd type="none" w="med" len="med"/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es-MX" b="1" dirty="0">
                <a:solidFill>
                  <a:schemeClr val="tx1"/>
                </a:solidFill>
                <a:latin typeface="Calibri" pitchFamily="34" charset="0"/>
              </a:rPr>
              <a:t>3. Control de las existencias </a:t>
            </a:r>
          </a:p>
        </p:txBody>
      </p:sp>
      <p:sp>
        <p:nvSpPr>
          <p:cNvPr id="14" name="13 Rectángulo redondeado"/>
          <p:cNvSpPr/>
          <p:nvPr/>
        </p:nvSpPr>
        <p:spPr bwMode="auto">
          <a:xfrm>
            <a:off x="8276089" y="3286126"/>
            <a:ext cx="1785937" cy="714375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headEnd type="none" w="med" len="med"/>
            <a:tailEnd type="none" w="med" len="med"/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es-MX" b="1" dirty="0">
                <a:solidFill>
                  <a:schemeClr val="tx1"/>
                </a:solidFill>
                <a:latin typeface="Calibri" pitchFamily="34" charset="0"/>
              </a:rPr>
              <a:t>4. Despacho de bienes</a:t>
            </a:r>
          </a:p>
        </p:txBody>
      </p:sp>
      <p:cxnSp>
        <p:nvCxnSpPr>
          <p:cNvPr id="10248" name="8 Conector recto de flecha"/>
          <p:cNvCxnSpPr>
            <a:cxnSpLocks noChangeShapeType="1"/>
          </p:cNvCxnSpPr>
          <p:nvPr/>
        </p:nvCxnSpPr>
        <p:spPr bwMode="auto">
          <a:xfrm>
            <a:off x="6847339" y="4883853"/>
            <a:ext cx="3000375" cy="1587"/>
          </a:xfrm>
          <a:prstGeom prst="straightConnector1">
            <a:avLst/>
          </a:prstGeom>
          <a:noFill/>
          <a:ln w="38100" algn="ctr">
            <a:solidFill>
              <a:srgbClr val="FF00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0249" name="9 CuadroTexto"/>
          <p:cNvSpPr txBox="1">
            <a:spLocks noChangeArrowheads="1"/>
          </p:cNvSpPr>
          <p:nvPr/>
        </p:nvSpPr>
        <p:spPr bwMode="auto">
          <a:xfrm>
            <a:off x="4347026" y="4669539"/>
            <a:ext cx="3357563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u="sng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u="sng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u="sng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u="sng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u="sng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s-MX" altLang="es-MX" b="1" u="none">
                <a:latin typeface="Calibri" panose="020F0502020204030204" pitchFamily="34" charset="0"/>
              </a:rPr>
              <a:t>&lt; de 15 días </a:t>
            </a:r>
          </a:p>
        </p:txBody>
      </p:sp>
      <p:cxnSp>
        <p:nvCxnSpPr>
          <p:cNvPr id="10250" name="15 Conector recto"/>
          <p:cNvCxnSpPr>
            <a:cxnSpLocks noChangeShapeType="1"/>
          </p:cNvCxnSpPr>
          <p:nvPr/>
        </p:nvCxnSpPr>
        <p:spPr bwMode="auto">
          <a:xfrm>
            <a:off x="2775400" y="4883853"/>
            <a:ext cx="2286000" cy="1587"/>
          </a:xfrm>
          <a:prstGeom prst="line">
            <a:avLst/>
          </a:prstGeom>
          <a:noFill/>
          <a:ln w="38100" algn="ctr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  <p:extLst>
      <p:ext uri="{BB962C8B-B14F-4D97-AF65-F5344CB8AC3E}">
        <p14:creationId xmlns:p14="http://schemas.microsoft.com/office/powerpoint/2010/main" val="26542330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 txBox="1">
            <a:spLocks noChangeArrowheads="1"/>
          </p:cNvSpPr>
          <p:nvPr/>
        </p:nvSpPr>
        <p:spPr bwMode="auto">
          <a:xfrm>
            <a:off x="0" y="1"/>
            <a:ext cx="12192000" cy="828675"/>
          </a:xfrm>
          <a:prstGeom prst="rect">
            <a:avLst/>
          </a:prstGeom>
          <a:solidFill>
            <a:schemeClr val="accent4">
              <a:lumMod val="75000"/>
            </a:schemeClr>
          </a:solidFill>
          <a:ln w="9525">
            <a:noFill/>
            <a:miter lim="800000"/>
            <a:headEnd/>
            <a:tailEnd/>
          </a:ln>
        </p:spPr>
        <p:txBody>
          <a:bodyPr anchor="ctr">
            <a:norm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s-MX" sz="3500" b="1" dirty="0">
                <a:solidFill>
                  <a:schemeClr val="bg1"/>
                </a:solidFill>
                <a:latin typeface="Segoe UI" pitchFamily="34" charset="0"/>
                <a:ea typeface="+mj-ea"/>
                <a:cs typeface="Segoe UI" pitchFamily="34" charset="0"/>
              </a:rPr>
              <a:t>Ejercicio N° </a:t>
            </a:r>
            <a:r>
              <a:rPr lang="es-MX" sz="3500" b="1" dirty="0" smtClean="0">
                <a:solidFill>
                  <a:schemeClr val="bg1"/>
                </a:solidFill>
                <a:latin typeface="Segoe UI" pitchFamily="34" charset="0"/>
                <a:ea typeface="+mj-ea"/>
                <a:cs typeface="Segoe UI" pitchFamily="34" charset="0"/>
              </a:rPr>
              <a:t>2</a:t>
            </a:r>
            <a:endParaRPr lang="es-MX" sz="3500" b="1" dirty="0">
              <a:solidFill>
                <a:schemeClr val="bg1"/>
              </a:solidFill>
              <a:latin typeface="Segoe UI" pitchFamily="34" charset="0"/>
              <a:ea typeface="+mj-ea"/>
              <a:cs typeface="Segoe UI" pitchFamily="34" charset="0"/>
            </a:endParaRPr>
          </a:p>
        </p:txBody>
      </p:sp>
      <p:graphicFrame>
        <p:nvGraphicFramePr>
          <p:cNvPr id="4" name="3 Tabla"/>
          <p:cNvGraphicFramePr>
            <a:graphicFrameLocks noGrp="1"/>
          </p:cNvGraphicFramePr>
          <p:nvPr/>
        </p:nvGraphicFramePr>
        <p:xfrm>
          <a:off x="711200" y="1066800"/>
          <a:ext cx="10972800" cy="5608640"/>
        </p:xfrm>
        <a:graphic>
          <a:graphicData uri="http://schemas.openxmlformats.org/drawingml/2006/table">
            <a:tbl>
              <a:tblPr/>
              <a:tblGrid>
                <a:gridCol w="4658264"/>
                <a:gridCol w="6314536"/>
              </a:tblGrid>
              <a:tr h="350540"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2000" b="1" dirty="0" smtClean="0">
                          <a:latin typeface="Calibri"/>
                          <a:ea typeface="Calibri"/>
                          <a:cs typeface="Times New Roman"/>
                        </a:rPr>
                        <a:t>Identificar</a:t>
                      </a:r>
                      <a:r>
                        <a:rPr lang="es-MX" sz="2000" b="1" baseline="0" dirty="0" smtClean="0">
                          <a:latin typeface="Calibri"/>
                          <a:ea typeface="Calibri"/>
                          <a:cs typeface="Times New Roman"/>
                        </a:rPr>
                        <a:t> nudos críticos en los sub procesos de Soporte Logístico </a:t>
                      </a:r>
                      <a:endParaRPr lang="es-MX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s-MX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0216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s-MX" sz="2000" dirty="0" smtClean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2000" dirty="0" smtClean="0">
                          <a:latin typeface="Calibri"/>
                          <a:ea typeface="Calibri"/>
                          <a:cs typeface="Times New Roman"/>
                        </a:rPr>
                        <a:t>Adquisición de Bienes 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s-MX" sz="2000" dirty="0" smtClean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s-MX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s-MX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0216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s-MX" sz="20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2000" dirty="0" smtClean="0">
                          <a:latin typeface="+mn-lt"/>
                          <a:ea typeface="Calibri"/>
                          <a:cs typeface="Times New Roman"/>
                        </a:rPr>
                        <a:t>Contratación</a:t>
                      </a:r>
                      <a:r>
                        <a:rPr lang="es-MX" sz="2000" baseline="0" dirty="0" smtClean="0">
                          <a:latin typeface="+mn-lt"/>
                          <a:ea typeface="Calibri"/>
                          <a:cs typeface="Times New Roman"/>
                        </a:rPr>
                        <a:t> de Servicios </a:t>
                      </a:r>
                      <a:endParaRPr lang="es-MX" sz="2000" dirty="0" smtClean="0">
                        <a:latin typeface="+mn-lt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s-MX" sz="20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s-MX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s-MX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5162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2000" dirty="0" smtClean="0">
                          <a:latin typeface="+mn-lt"/>
                          <a:ea typeface="Calibri"/>
                          <a:cs typeface="Times New Roman"/>
                        </a:rPr>
                        <a:t>Almacén 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s-MX" sz="2000" dirty="0" smtClean="0">
                        <a:latin typeface="+mn-lt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s-MX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s-MX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0216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s-MX" sz="2000" dirty="0" smtClean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2000" dirty="0" smtClean="0">
                          <a:latin typeface="Calibri"/>
                          <a:ea typeface="Calibri"/>
                          <a:cs typeface="Times New Roman"/>
                        </a:rPr>
                        <a:t>Distribución y Disponibilidad 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s-MX" sz="2000" dirty="0" smtClean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s-MX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s-MX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"/>
          <p:cNvSpPr txBox="1">
            <a:spLocks noChangeArrowheads="1"/>
          </p:cNvSpPr>
          <p:nvPr/>
        </p:nvSpPr>
        <p:spPr bwMode="auto">
          <a:xfrm>
            <a:off x="0" y="2932386"/>
            <a:ext cx="12192000" cy="533400"/>
          </a:xfrm>
          <a:prstGeom prst="rect">
            <a:avLst/>
          </a:prstGeom>
          <a:solidFill>
            <a:schemeClr val="accent4">
              <a:lumMod val="75000"/>
            </a:schemeClr>
          </a:solidFill>
          <a:ln w="9525">
            <a:noFill/>
            <a:miter lim="800000"/>
            <a:headEnd/>
            <a:tailEnd/>
          </a:ln>
        </p:spPr>
        <p:txBody>
          <a:bodyPr anchor="ctr">
            <a:no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endParaRPr lang="es-MX" sz="3200" b="1" dirty="0">
              <a:solidFill>
                <a:schemeClr val="bg1"/>
              </a:solidFill>
              <a:latin typeface="Segoe UI" pitchFamily="34" charset="0"/>
              <a:ea typeface="+mj-ea"/>
              <a:cs typeface="Segoe UI" pitchFamily="34" charset="0"/>
            </a:endParaRPr>
          </a:p>
        </p:txBody>
      </p:sp>
      <p:sp>
        <p:nvSpPr>
          <p:cNvPr id="7" name="6 CuadroTexto"/>
          <p:cNvSpPr txBox="1"/>
          <p:nvPr/>
        </p:nvSpPr>
        <p:spPr>
          <a:xfrm>
            <a:off x="2585545" y="2885084"/>
            <a:ext cx="71890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3600" b="1" dirty="0" smtClean="0">
                <a:solidFill>
                  <a:schemeClr val="bg1"/>
                </a:solidFill>
              </a:rPr>
              <a:t>Ejercicio N° 3: Análisis  de Caso</a:t>
            </a:r>
            <a:endParaRPr lang="es-MX" sz="3600" b="1" dirty="0">
              <a:solidFill>
                <a:schemeClr val="bg1"/>
              </a:solidFill>
            </a:endParaRPr>
          </a:p>
        </p:txBody>
      </p:sp>
      <p:sp>
        <p:nvSpPr>
          <p:cNvPr id="10" name="9 CuadroTexto"/>
          <p:cNvSpPr txBox="1"/>
          <p:nvPr/>
        </p:nvSpPr>
        <p:spPr>
          <a:xfrm>
            <a:off x="1072075" y="4035972"/>
            <a:ext cx="10389476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2800" dirty="0" smtClean="0"/>
              <a:t>Identificar los nudos críticos en los procesos de contrataciones</a:t>
            </a:r>
          </a:p>
          <a:p>
            <a:pPr algn="ctr"/>
            <a:endParaRPr lang="es-MX" sz="2800" dirty="0" smtClean="0"/>
          </a:p>
          <a:p>
            <a:pPr algn="ctr"/>
            <a:endParaRPr lang="es-MX" sz="2800" dirty="0"/>
          </a:p>
        </p:txBody>
      </p:sp>
      <p:sp>
        <p:nvSpPr>
          <p:cNvPr id="11" name="10 CuadroTexto"/>
          <p:cNvSpPr txBox="1"/>
          <p:nvPr/>
        </p:nvSpPr>
        <p:spPr>
          <a:xfrm>
            <a:off x="3657600" y="5076497"/>
            <a:ext cx="6006662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dirty="0" err="1" smtClean="0"/>
              <a:t>Pag</a:t>
            </a:r>
            <a:r>
              <a:rPr lang="es-MX" dirty="0" smtClean="0"/>
              <a:t>. Web. OSCE  - SEACE </a:t>
            </a:r>
            <a:r>
              <a:rPr lang="es-MX" dirty="0" smtClean="0">
                <a:hlinkClick r:id="rId2"/>
              </a:rPr>
              <a:t>http://www.comprasestatales.org/index2.php?Itemid=66</a:t>
            </a:r>
            <a:endParaRPr lang="es-MX" dirty="0" smtClean="0"/>
          </a:p>
          <a:p>
            <a:pPr algn="ctr"/>
            <a:r>
              <a:rPr lang="es-MX" u="sng" dirty="0" smtClean="0">
                <a:hlinkClick r:id="rId3"/>
              </a:rPr>
              <a:t>http://prodapp2.seace.gob.pe/seacebus-uiwd-pub/buscadorPublico/buscadorPublico.xhtml</a:t>
            </a:r>
            <a:endParaRPr lang="es-MX" dirty="0" smtClean="0"/>
          </a:p>
          <a:p>
            <a:pPr algn="ctr"/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14538406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3 Marcador de contenido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46031026"/>
              </p:ext>
            </p:extLst>
          </p:nvPr>
        </p:nvGraphicFramePr>
        <p:xfrm>
          <a:off x="2309786" y="1142985"/>
          <a:ext cx="8001056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Rectangle 2"/>
          <p:cNvSpPr txBox="1">
            <a:spLocks noChangeArrowheads="1"/>
          </p:cNvSpPr>
          <p:nvPr/>
        </p:nvSpPr>
        <p:spPr bwMode="auto">
          <a:xfrm>
            <a:off x="0" y="0"/>
            <a:ext cx="12192000" cy="685800"/>
          </a:xfrm>
          <a:prstGeom prst="rect">
            <a:avLst/>
          </a:prstGeom>
          <a:solidFill>
            <a:schemeClr val="accent4">
              <a:lumMod val="75000"/>
            </a:schemeClr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s-MX" sz="3600" b="1" dirty="0" smtClean="0">
                <a:solidFill>
                  <a:schemeClr val="bg1"/>
                </a:solidFill>
                <a:latin typeface="Segoe UI" pitchFamily="34" charset="0"/>
                <a:ea typeface="+mj-ea"/>
                <a:cs typeface="Segoe UI" pitchFamily="34" charset="0"/>
              </a:rPr>
              <a:t>Procesos claves </a:t>
            </a:r>
            <a:r>
              <a:rPr lang="es-MX" sz="2800" b="1" dirty="0" smtClean="0">
                <a:solidFill>
                  <a:schemeClr val="bg1"/>
                </a:solidFill>
                <a:latin typeface="Segoe UI" pitchFamily="34" charset="0"/>
                <a:ea typeface="+mj-ea"/>
                <a:cs typeface="Segoe UI" pitchFamily="34" charset="0"/>
              </a:rPr>
              <a:t>para mejorar la </a:t>
            </a:r>
            <a:r>
              <a:rPr lang="es-MX" sz="3600" b="1" dirty="0" smtClean="0">
                <a:solidFill>
                  <a:schemeClr val="bg1"/>
                </a:solidFill>
                <a:latin typeface="Segoe UI" pitchFamily="34" charset="0"/>
                <a:ea typeface="+mj-ea"/>
                <a:cs typeface="Segoe UI" pitchFamily="34" charset="0"/>
              </a:rPr>
              <a:t>Gestión  </a:t>
            </a:r>
            <a:endParaRPr lang="es-MX" sz="3600" b="1" dirty="0">
              <a:solidFill>
                <a:schemeClr val="bg1"/>
              </a:solidFill>
              <a:latin typeface="Segoe UI" pitchFamily="34" charset="0"/>
              <a:ea typeface="+mj-ea"/>
              <a:cs typeface="Segoe U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355310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678873" y="1905968"/>
            <a:ext cx="11194472" cy="3775352"/>
          </a:xfrm>
          <a:solidFill>
            <a:schemeClr val="bg1">
              <a:lumMod val="95000"/>
            </a:schemeClr>
          </a:solidFill>
          <a:ln>
            <a:noFill/>
          </a:ln>
        </p:spPr>
        <p:txBody>
          <a:bodyPr/>
          <a:lstStyle/>
          <a:p>
            <a:r>
              <a:rPr lang="es-MX" b="1" dirty="0" smtClean="0">
                <a:latin typeface="Segoe UI" pitchFamily="34" charset="0"/>
                <a:cs typeface="Segoe UI" pitchFamily="34" charset="0"/>
              </a:rPr>
              <a:t>Planificación Operativa: </a:t>
            </a:r>
            <a:r>
              <a:rPr lang="es-MX" dirty="0" smtClean="0">
                <a:latin typeface="Segoe UI" pitchFamily="34" charset="0"/>
                <a:cs typeface="Segoe UI" pitchFamily="34" charset="0"/>
              </a:rPr>
              <a:t>Programación</a:t>
            </a:r>
            <a:r>
              <a:rPr lang="es-MX" b="1" dirty="0" smtClean="0">
                <a:latin typeface="Segoe UI" pitchFamily="34" charset="0"/>
                <a:cs typeface="Segoe UI" pitchFamily="34" charset="0"/>
              </a:rPr>
              <a:t> </a:t>
            </a:r>
            <a:r>
              <a:rPr lang="es-MX" dirty="0">
                <a:latin typeface="Segoe UI" pitchFamily="34" charset="0"/>
                <a:cs typeface="Segoe UI" pitchFamily="34" charset="0"/>
              </a:rPr>
              <a:t>para la entrega de servicios y asignación por puntos de atención al </a:t>
            </a:r>
            <a:r>
              <a:rPr lang="es-MX" dirty="0" smtClean="0">
                <a:latin typeface="Segoe UI" pitchFamily="34" charset="0"/>
                <a:cs typeface="Segoe UI" pitchFamily="34" charset="0"/>
              </a:rPr>
              <a:t>ciudadano.</a:t>
            </a:r>
          </a:p>
          <a:p>
            <a:endParaRPr lang="es-MX" dirty="0">
              <a:latin typeface="Segoe UI" pitchFamily="34" charset="0"/>
              <a:cs typeface="Segoe UI" pitchFamily="34" charset="0"/>
            </a:endParaRPr>
          </a:p>
          <a:p>
            <a:r>
              <a:rPr lang="es-MX" b="1" dirty="0" smtClean="0">
                <a:latin typeface="Segoe UI" pitchFamily="34" charset="0"/>
                <a:cs typeface="Segoe UI" pitchFamily="34" charset="0"/>
              </a:rPr>
              <a:t>Ejecución</a:t>
            </a:r>
            <a:r>
              <a:rPr lang="es-MX" dirty="0" smtClean="0">
                <a:latin typeface="Segoe UI" pitchFamily="34" charset="0"/>
                <a:cs typeface="Segoe UI" pitchFamily="34" charset="0"/>
              </a:rPr>
              <a:t>: Logística </a:t>
            </a:r>
            <a:r>
              <a:rPr lang="es-MX" dirty="0">
                <a:latin typeface="Segoe UI" pitchFamily="34" charset="0"/>
                <a:cs typeface="Segoe UI" pitchFamily="34" charset="0"/>
              </a:rPr>
              <a:t>de la relación insumo-producto-punto de atención al </a:t>
            </a:r>
            <a:r>
              <a:rPr lang="es-MX" dirty="0" smtClean="0">
                <a:latin typeface="Segoe UI" pitchFamily="34" charset="0"/>
                <a:cs typeface="Segoe UI" pitchFamily="34" charset="0"/>
              </a:rPr>
              <a:t>ciudadano. </a:t>
            </a:r>
            <a:endParaRPr lang="es-MX" dirty="0"/>
          </a:p>
        </p:txBody>
      </p:sp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0" y="0"/>
            <a:ext cx="12192000" cy="685800"/>
          </a:xfrm>
          <a:prstGeom prst="rect">
            <a:avLst/>
          </a:prstGeom>
          <a:solidFill>
            <a:schemeClr val="accent4">
              <a:lumMod val="75000"/>
            </a:schemeClr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s-MX" sz="3600" b="1" dirty="0" smtClean="0">
                <a:solidFill>
                  <a:schemeClr val="bg1"/>
                </a:solidFill>
                <a:latin typeface="Segoe UI" pitchFamily="34" charset="0"/>
                <a:ea typeface="+mj-ea"/>
                <a:cs typeface="Segoe UI" pitchFamily="34" charset="0"/>
              </a:rPr>
              <a:t>Procesos claves </a:t>
            </a:r>
            <a:r>
              <a:rPr lang="es-MX" sz="2800" b="1" dirty="0" smtClean="0">
                <a:solidFill>
                  <a:schemeClr val="bg1"/>
                </a:solidFill>
                <a:latin typeface="Segoe UI" pitchFamily="34" charset="0"/>
                <a:ea typeface="+mj-ea"/>
                <a:cs typeface="Segoe UI" pitchFamily="34" charset="0"/>
              </a:rPr>
              <a:t>para mejorar la </a:t>
            </a:r>
            <a:r>
              <a:rPr lang="es-MX" sz="3600" b="1" dirty="0" smtClean="0">
                <a:solidFill>
                  <a:schemeClr val="bg1"/>
                </a:solidFill>
                <a:latin typeface="Segoe UI" pitchFamily="34" charset="0"/>
                <a:ea typeface="+mj-ea"/>
                <a:cs typeface="Segoe UI" pitchFamily="34" charset="0"/>
              </a:rPr>
              <a:t>Gestión  </a:t>
            </a:r>
            <a:endParaRPr lang="es-MX" sz="3600" b="1" dirty="0">
              <a:solidFill>
                <a:schemeClr val="bg1"/>
              </a:solidFill>
              <a:latin typeface="Segoe UI" pitchFamily="34" charset="0"/>
              <a:ea typeface="+mj-ea"/>
              <a:cs typeface="Segoe U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829041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ítulo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/>
          <a:lstStyle/>
          <a:p>
            <a:pPr algn="r"/>
            <a:r>
              <a:rPr lang="es-MX" b="1" dirty="0" smtClean="0"/>
              <a:t>Programación Operativa </a:t>
            </a:r>
            <a:endParaRPr lang="es-MX" b="1" dirty="0"/>
          </a:p>
        </p:txBody>
      </p:sp>
      <p:sp>
        <p:nvSpPr>
          <p:cNvPr id="12" name="Rectangle 2"/>
          <p:cNvSpPr txBox="1">
            <a:spLocks noChangeArrowheads="1"/>
          </p:cNvSpPr>
          <p:nvPr/>
        </p:nvSpPr>
        <p:spPr bwMode="auto">
          <a:xfrm>
            <a:off x="5675586" y="5502166"/>
            <a:ext cx="5901559" cy="141889"/>
          </a:xfrm>
          <a:prstGeom prst="rect">
            <a:avLst/>
          </a:prstGeom>
          <a:solidFill>
            <a:schemeClr val="accent4">
              <a:lumMod val="75000"/>
            </a:schemeClr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1" fontAlgn="auto" hangingPunct="1">
              <a:spcAft>
                <a:spcPts val="0"/>
              </a:spcAft>
              <a:defRPr/>
            </a:pPr>
            <a:endParaRPr lang="es-MX" sz="3600" b="1" dirty="0">
              <a:solidFill>
                <a:schemeClr val="bg1"/>
              </a:solidFill>
              <a:latin typeface="Segoe UI" pitchFamily="34" charset="0"/>
              <a:ea typeface="+mj-ea"/>
              <a:cs typeface="Segoe UI" pitchFamily="34" charset="0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58723" name="Group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18450697"/>
              </p:ext>
            </p:extLst>
          </p:nvPr>
        </p:nvGraphicFramePr>
        <p:xfrm>
          <a:off x="315310" y="1162795"/>
          <a:ext cx="11650718" cy="5370576"/>
        </p:xfrm>
        <a:graphic>
          <a:graphicData uri="http://schemas.openxmlformats.org/drawingml/2006/table">
            <a:tbl>
              <a:tblPr/>
              <a:tblGrid>
                <a:gridCol w="11650718"/>
              </a:tblGrid>
              <a:tr h="346075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Dato 1: Función de Producción</a:t>
                      </a: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2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El presupuesto requerido para la adquisición de </a:t>
                      </a:r>
                      <a:r>
                        <a:rPr kumimoji="0" lang="es-PE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bienes y servicios </a:t>
                      </a:r>
                      <a:r>
                        <a:rPr kumimoji="0" lang="es-PE" sz="2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se sustenta en una función de producción ajustada a las particularidades locales del lugar de residencia del ciudadano.</a:t>
                      </a: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PE" sz="2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60363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Dato 2: Cartera de Clientes</a:t>
                      </a: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2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La determinación de la meta física (proyección de la demanda de usuarios del servicio), se establece a partir del análisis [</a:t>
                      </a:r>
                      <a:r>
                        <a:rPr kumimoji="0" lang="es-PE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cuantos, quienes, donde</a:t>
                      </a:r>
                      <a:r>
                        <a:rPr kumimoji="0" lang="es-PE" sz="2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] de una base de datos que contiene el padrón nominado, </a:t>
                      </a:r>
                      <a:r>
                        <a:rPr kumimoji="0" lang="es-PE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autenticado y actualizado </a:t>
                      </a:r>
                      <a:r>
                        <a:rPr kumimoji="0" lang="es-PE" sz="2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de los usuarios de los servicios [Productos] que ofrece los Pliegos y la </a:t>
                      </a:r>
                      <a:r>
                        <a:rPr kumimoji="0" lang="es-PE" sz="2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UEs</a:t>
                      </a:r>
                      <a:r>
                        <a:rPr kumimoji="0" lang="es-PE" sz="2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 a los ciudadanos. </a:t>
                      </a: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60363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Dato 3: </a:t>
                      </a:r>
                      <a:r>
                        <a:rPr kumimoji="0" lang="es-PE" sz="22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Arial" pitchFamily="34" charset="0"/>
                        </a:rPr>
                        <a:t>St</a:t>
                      </a:r>
                      <a:r>
                        <a:rPr kumimoji="0" lang="es-PE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ock</a:t>
                      </a: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2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El presupuesto requerido para la adquisición de bienes y servicios se ajusta con los niveles de disponibilidad de insumos: Recursos humanos, Bienes de Capital.</a:t>
                      </a: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2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 </a:t>
                      </a:r>
                      <a:r>
                        <a:rPr kumimoji="0" lang="es-PE" sz="2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[medicamentos]</a:t>
                      </a:r>
                      <a:endParaRPr kumimoji="0" lang="en-US" sz="2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+mn-lt"/>
                        <a:cs typeface="Arial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5" name="Rectangle 2"/>
          <p:cNvSpPr txBox="1">
            <a:spLocks noChangeArrowheads="1"/>
          </p:cNvSpPr>
          <p:nvPr/>
        </p:nvSpPr>
        <p:spPr bwMode="auto">
          <a:xfrm>
            <a:off x="0" y="-1"/>
            <a:ext cx="12192000" cy="772511"/>
          </a:xfrm>
          <a:prstGeom prst="rect">
            <a:avLst/>
          </a:prstGeom>
          <a:solidFill>
            <a:schemeClr val="accent4">
              <a:lumMod val="75000"/>
            </a:schemeClr>
          </a:solidFill>
          <a:ln w="9525">
            <a:noFill/>
            <a:miter lim="800000"/>
            <a:headEnd/>
            <a:tailEnd/>
          </a:ln>
        </p:spPr>
        <p:txBody>
          <a:bodyPr anchor="ctr">
            <a:norm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endParaRPr lang="es-MX" sz="2400" b="1" dirty="0">
              <a:solidFill>
                <a:schemeClr val="bg1"/>
              </a:solidFill>
              <a:latin typeface="Segoe UI" pitchFamily="34" charset="0"/>
              <a:ea typeface="+mj-ea"/>
              <a:cs typeface="Segoe UI" pitchFamily="34" charset="0"/>
            </a:endParaRPr>
          </a:p>
        </p:txBody>
      </p:sp>
      <p:sp>
        <p:nvSpPr>
          <p:cNvPr id="10242" name="Text Box 2"/>
          <p:cNvSpPr txBox="1">
            <a:spLocks noChangeArrowheads="1"/>
          </p:cNvSpPr>
          <p:nvPr/>
        </p:nvSpPr>
        <p:spPr bwMode="auto">
          <a:xfrm>
            <a:off x="1196788" y="0"/>
            <a:ext cx="9856694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s-PE" altLang="es-PE" sz="2400" b="1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Planificación Operativa Robusta: El flujo de datos</a:t>
            </a:r>
          </a:p>
          <a:p>
            <a:pPr algn="ctr"/>
            <a:r>
              <a:rPr lang="es-PE" altLang="es-PE" sz="2400" b="1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[Tres datos Claves]</a:t>
            </a:r>
          </a:p>
        </p:txBody>
      </p:sp>
    </p:spTree>
    <p:extLst>
      <p:ext uri="{BB962C8B-B14F-4D97-AF65-F5344CB8AC3E}">
        <p14:creationId xmlns:p14="http://schemas.microsoft.com/office/powerpoint/2010/main" val="15251318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/>
          <p:cNvSpPr txBox="1"/>
          <p:nvPr/>
        </p:nvSpPr>
        <p:spPr>
          <a:xfrm>
            <a:off x="362607" y="755560"/>
            <a:ext cx="1133540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/>
            <a:r>
              <a:rPr kumimoji="0" lang="es-PE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rPr>
              <a:t>El presupuesto requerido para la adquisición de bienes y servicios se sustenta en una </a:t>
            </a:r>
            <a:r>
              <a:rPr kumimoji="0" lang="es-PE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rPr>
              <a:t>función de producción (</a:t>
            </a:r>
            <a:r>
              <a:rPr lang="es-ES" sz="2400" b="1" dirty="0">
                <a:solidFill>
                  <a:prstClr val="black"/>
                </a:solidFill>
                <a:latin typeface="+mj-lt"/>
              </a:rPr>
              <a:t>Punto de Atención </a:t>
            </a:r>
            <a:r>
              <a:rPr lang="es-ES" sz="2400" dirty="0">
                <a:solidFill>
                  <a:prstClr val="black"/>
                </a:solidFill>
                <a:latin typeface="+mj-lt"/>
              </a:rPr>
              <a:t>de acuerdo con una </a:t>
            </a:r>
            <a:r>
              <a:rPr lang="es-ES" sz="2400" b="1" dirty="0">
                <a:solidFill>
                  <a:prstClr val="black"/>
                </a:solidFill>
                <a:latin typeface="+mj-lt"/>
              </a:rPr>
              <a:t>“</a:t>
            </a:r>
            <a:r>
              <a:rPr lang="es-ES" sz="2400" b="1" u="sng" dirty="0">
                <a:solidFill>
                  <a:prstClr val="black"/>
                </a:solidFill>
                <a:latin typeface="+mj-lt"/>
              </a:rPr>
              <a:t>base de beneficiarios</a:t>
            </a:r>
            <a:r>
              <a:rPr lang="es-ES" sz="2400" b="1" dirty="0">
                <a:solidFill>
                  <a:prstClr val="black"/>
                </a:solidFill>
                <a:latin typeface="+mj-lt"/>
              </a:rPr>
              <a:t>”</a:t>
            </a:r>
            <a:r>
              <a:rPr lang="es-ES" sz="2400" dirty="0">
                <a:solidFill>
                  <a:prstClr val="black"/>
                </a:solidFill>
                <a:latin typeface="+mj-lt"/>
              </a:rPr>
              <a:t> y con una </a:t>
            </a:r>
            <a:r>
              <a:rPr lang="es-ES" sz="2400" b="1" u="sng" dirty="0">
                <a:solidFill>
                  <a:prstClr val="black"/>
                </a:solidFill>
                <a:latin typeface="+mj-lt"/>
              </a:rPr>
              <a:t>receta estándar</a:t>
            </a:r>
            <a:r>
              <a:rPr lang="es-ES" sz="2400" b="1" dirty="0">
                <a:solidFill>
                  <a:prstClr val="black"/>
                </a:solidFill>
                <a:latin typeface="+mj-lt"/>
              </a:rPr>
              <a:t> </a:t>
            </a:r>
            <a:r>
              <a:rPr kumimoji="0" lang="es-PE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rPr>
              <a:t>ajustada a las particularidades locales del lugar de residencia del usuario) </a:t>
            </a:r>
          </a:p>
        </p:txBody>
      </p:sp>
      <p:sp>
        <p:nvSpPr>
          <p:cNvPr id="3" name="CuadroTexto 2"/>
          <p:cNvSpPr txBox="1"/>
          <p:nvPr/>
        </p:nvSpPr>
        <p:spPr>
          <a:xfrm>
            <a:off x="551793" y="2788702"/>
            <a:ext cx="11004331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61950" indent="-361950" algn="just">
              <a:lnSpc>
                <a:spcPct val="150000"/>
              </a:lnSpc>
            </a:pPr>
            <a:r>
              <a:rPr lang="es-MX" sz="2400" dirty="0" smtClean="0"/>
              <a:t>1. Puntos de atención con códigos estándares, usado por todas las direcciones y oficinas, para programar y ejecutar presupuesto.</a:t>
            </a:r>
          </a:p>
          <a:p>
            <a:pPr marL="361950" indent="-361950" algn="just">
              <a:lnSpc>
                <a:spcPct val="150000"/>
              </a:lnSpc>
            </a:pPr>
            <a:r>
              <a:rPr lang="es-MX" sz="2400" dirty="0" smtClean="0"/>
              <a:t>2. Puntos de atención activos asignados como centros de costo (registrados en el SIGA u otro software) disponibles para la programación del presupuesto.</a:t>
            </a:r>
          </a:p>
          <a:p>
            <a:pPr marL="361950" indent="-361950" algn="just">
              <a:lnSpc>
                <a:spcPct val="150000"/>
              </a:lnSpc>
            </a:pPr>
            <a:r>
              <a:rPr lang="es-MX" sz="2400" dirty="0" smtClean="0"/>
              <a:t>3. Cada punto de atención ajusta el requerimiento de insumos (bienes y servicios) a las particularidades locales. </a:t>
            </a:r>
            <a:endParaRPr lang="es-MX" sz="2400" dirty="0"/>
          </a:p>
        </p:txBody>
      </p:sp>
      <p:sp>
        <p:nvSpPr>
          <p:cNvPr id="5" name="Rectangle 2"/>
          <p:cNvSpPr txBox="1">
            <a:spLocks noChangeArrowheads="1"/>
          </p:cNvSpPr>
          <p:nvPr/>
        </p:nvSpPr>
        <p:spPr bwMode="auto">
          <a:xfrm>
            <a:off x="0" y="0"/>
            <a:ext cx="12192000" cy="533400"/>
          </a:xfrm>
          <a:prstGeom prst="rect">
            <a:avLst/>
          </a:prstGeom>
          <a:solidFill>
            <a:schemeClr val="accent4">
              <a:lumMod val="75000"/>
            </a:schemeClr>
          </a:solidFill>
          <a:ln w="9525">
            <a:noFill/>
            <a:miter lim="800000"/>
            <a:headEnd/>
            <a:tailEnd/>
          </a:ln>
        </p:spPr>
        <p:txBody>
          <a:bodyPr anchor="ctr">
            <a:norm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endParaRPr lang="es-MX" sz="2400" b="1" dirty="0">
              <a:solidFill>
                <a:schemeClr val="bg1"/>
              </a:solidFill>
              <a:latin typeface="Segoe UI" pitchFamily="34" charset="0"/>
              <a:ea typeface="+mj-ea"/>
              <a:cs typeface="Segoe UI" pitchFamily="34" charset="0"/>
            </a:endParaRPr>
          </a:p>
        </p:txBody>
      </p:sp>
      <p:sp>
        <p:nvSpPr>
          <p:cNvPr id="6" name="5 CuadroTexto"/>
          <p:cNvSpPr txBox="1"/>
          <p:nvPr/>
        </p:nvSpPr>
        <p:spPr>
          <a:xfrm>
            <a:off x="2490952" y="0"/>
            <a:ext cx="636926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altLang="es-PE" sz="2400" b="1" dirty="0" smtClean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Dato 1: Función de Producción</a:t>
            </a:r>
          </a:p>
          <a:p>
            <a:pPr algn="ctr"/>
            <a:endParaRPr lang="es-MX" altLang="es-PE" sz="2400" b="1" dirty="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8714746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2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58513187"/>
              </p:ext>
            </p:extLst>
          </p:nvPr>
        </p:nvGraphicFramePr>
        <p:xfrm>
          <a:off x="315799" y="563277"/>
          <a:ext cx="11003841" cy="6137068"/>
        </p:xfrm>
        <a:graphic>
          <a:graphicData uri="http://schemas.openxmlformats.org/drawingml/2006/table">
            <a:tbl>
              <a:tblPr firstRow="1" firstCol="1" bandRow="1">
                <a:tableStyleId>{3B4B98B0-60AC-42C2-AFA5-B58CD77FA1E5}</a:tableStyleId>
              </a:tblPr>
              <a:tblGrid>
                <a:gridCol w="2411635"/>
                <a:gridCol w="3862552"/>
                <a:gridCol w="4729654"/>
              </a:tblGrid>
              <a:tr h="583111"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  <a:tabLst>
                          <a:tab pos="571500" algn="l"/>
                        </a:tabLst>
                      </a:pPr>
                      <a:r>
                        <a:rPr lang="es-ES" sz="1800" dirty="0">
                          <a:effectLst/>
                        </a:rPr>
                        <a:t>PROGRAMA PRESUPUESTAL </a:t>
                      </a:r>
                      <a:endParaRPr lang="es-PE" sz="1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4465" marR="14465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  <a:tabLst>
                          <a:tab pos="571500" algn="l"/>
                        </a:tabLst>
                      </a:pPr>
                      <a:r>
                        <a:rPr lang="es-ES" sz="1800" dirty="0">
                          <a:effectLst/>
                        </a:rPr>
                        <a:t>PRODUCTO</a:t>
                      </a:r>
                      <a:endParaRPr lang="es-PE" sz="1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4465" marR="14465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  <a:tabLst>
                          <a:tab pos="571500" algn="l"/>
                        </a:tabLst>
                      </a:pPr>
                      <a:r>
                        <a:rPr lang="es-PE" sz="18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PUNTOS DE ATENCIÓN</a:t>
                      </a:r>
                      <a:endParaRPr lang="es-PE" sz="1800" b="1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4465" marR="14465" marT="0" marB="0"/>
                </a:tc>
              </a:tr>
              <a:tr h="644630">
                <a:tc rowSpan="2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571500" algn="l"/>
                        </a:tabLst>
                      </a:pPr>
                      <a:r>
                        <a:rPr lang="es-ES" sz="1800" dirty="0">
                          <a:effectLst/>
                        </a:rPr>
                        <a:t>Programa presupuestal </a:t>
                      </a:r>
                      <a:r>
                        <a:rPr lang="es-ES" sz="1800" dirty="0" smtClean="0">
                          <a:effectLst/>
                        </a:rPr>
                        <a:t>Articulado </a:t>
                      </a:r>
                      <a:r>
                        <a:rPr lang="es-ES" sz="1800" dirty="0">
                          <a:effectLst/>
                        </a:rPr>
                        <a:t>N</a:t>
                      </a:r>
                      <a:r>
                        <a:rPr lang="es-ES" sz="1800" dirty="0" smtClean="0">
                          <a:effectLst/>
                        </a:rPr>
                        <a:t>utricional</a:t>
                      </a:r>
                      <a:endParaRPr lang="es-PE" sz="1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4465" marR="14465" marT="0" marB="0" anchor="ctr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s-ES" sz="1800" dirty="0">
                          <a:effectLst/>
                        </a:rPr>
                        <a:t>Niños con vacuna completa</a:t>
                      </a:r>
                      <a:endParaRPr lang="es-PE" sz="1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4465" marR="14465" marT="0" marB="0"/>
                </a:tc>
                <a:tc rowSpan="2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PE" sz="18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Establecimientos de salud del</a:t>
                      </a:r>
                      <a:r>
                        <a:rPr lang="es-PE" sz="1800" kern="12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primer nivel de atención ( Centros y Puestos de Salud)</a:t>
                      </a:r>
                      <a:r>
                        <a:rPr lang="es-PE" sz="18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endParaRPr lang="es-PE" sz="18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9287" marR="19287" marT="9643" marB="9643">
                    <a:solidFill>
                      <a:schemeClr val="bg1">
                        <a:alpha val="20000"/>
                      </a:schemeClr>
                    </a:solidFill>
                  </a:tcPr>
                </a:tc>
              </a:tr>
              <a:tr h="895164">
                <a:tc vMerge="1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s-PE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4465" marR="14465" marT="0" marB="0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800" dirty="0" smtClean="0">
                          <a:effectLst/>
                        </a:rPr>
                        <a:t>Niños con CRED completo para la edad</a:t>
                      </a:r>
                      <a:endParaRPr lang="es-PE" sz="1800" dirty="0" smtClean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4465" marR="14465" marT="0" marB="0"/>
                </a:tc>
                <a:tc vMerge="1"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s-PE" sz="18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Times New Roman"/>
                        <a:ea typeface="Times New Roman"/>
                        <a:cs typeface="+mn-cs"/>
                      </a:endParaRPr>
                    </a:p>
                  </a:txBody>
                  <a:tcPr marL="19287" marR="19287" marT="9643" marB="9643"/>
                </a:tc>
              </a:tr>
              <a:tr h="1002947">
                <a:tc>
                  <a:txBody>
                    <a:bodyPr/>
                    <a:lstStyle/>
                    <a:p>
                      <a:r>
                        <a:rPr lang="es-MX" dirty="0" smtClean="0"/>
                        <a:t>Acceso de la población a identidad</a:t>
                      </a:r>
                    </a:p>
                  </a:txBody>
                  <a:tcPr marL="14465" marR="14465" marT="0" marB="0" anchor="ctr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s-PE" sz="18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Población de 0 – 3 años con</a:t>
                      </a:r>
                      <a:r>
                        <a:rPr lang="es-PE" sz="1800" kern="12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DNI</a:t>
                      </a:r>
                      <a:endParaRPr lang="es-PE" sz="18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4465" marR="14465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kumimoji="0" lang="es-PE" sz="180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4465" marR="14465" marT="0" marB="0"/>
                </a:tc>
              </a:tr>
              <a:tr h="835572">
                <a:tc>
                  <a:txBody>
                    <a:bodyPr/>
                    <a:lstStyle/>
                    <a:p>
                      <a:r>
                        <a:rPr lang="es-MX" dirty="0" smtClean="0"/>
                        <a:t>Logros</a:t>
                      </a:r>
                      <a:r>
                        <a:rPr lang="es-MX" baseline="0" dirty="0" smtClean="0"/>
                        <a:t> de Aprendizaje </a:t>
                      </a:r>
                      <a:endParaRPr lang="es-MX" dirty="0"/>
                    </a:p>
                  </a:txBody>
                  <a:tcPr marL="14465" marR="14465" marT="0" marB="0" anchor="ctr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s-PE" sz="18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Estudiantes con materiales educativos </a:t>
                      </a:r>
                      <a:endParaRPr lang="es-PE" sz="18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4465" marR="14465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kumimoji="0" lang="es-PE" sz="180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4465" marR="14465" marT="0" marB="0"/>
                </a:tc>
              </a:tr>
              <a:tr h="1166651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800" dirty="0" smtClean="0">
                          <a:effectLst/>
                        </a:rPr>
                        <a:t>Acceso a Mercados </a:t>
                      </a:r>
                      <a:endParaRPr lang="es-PE" sz="1800" dirty="0" smtClean="0">
                        <a:effectLst/>
                      </a:endParaRPr>
                    </a:p>
                    <a:p>
                      <a:endParaRPr lang="es-MX" dirty="0"/>
                    </a:p>
                  </a:txBody>
                  <a:tcPr marL="14465" marR="14465" marT="0" marB="0" anchor="ctr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s-ES" sz="18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Pequeños productores agropecuarios adoptan tecnologías adecuadas en la producción</a:t>
                      </a:r>
                      <a:endParaRPr lang="es-PE" sz="18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4465" marR="14465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kumimoji="0" lang="es-PE" sz="180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4465" marR="14465" marT="0" marB="0"/>
                </a:tc>
              </a:tr>
              <a:tr h="1008993">
                <a:tc>
                  <a:txBody>
                    <a:bodyPr/>
                    <a:lstStyle/>
                    <a:p>
                      <a:r>
                        <a:rPr lang="es-PE" sz="18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Fortalecimiento de la Política Exterior y de la Acción Diplomática</a:t>
                      </a:r>
                      <a:endParaRPr lang="es-MX" dirty="0" smtClean="0"/>
                    </a:p>
                  </a:txBody>
                  <a:tcPr marL="14465" marR="14465" marT="0" marB="0" anchor="ctr"/>
                </a:tc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PE" sz="1800" b="0" kern="120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Actores nacionales acceden a las acciones de facilitación y promoción económica, cultural y científica</a:t>
                      </a:r>
                      <a:r>
                        <a:rPr lang="es-PE" sz="18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</a:t>
                      </a:r>
                      <a:endParaRPr lang="es-PE" sz="1800" b="0" kern="120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4465" marR="14465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  <a:tabLst>
                          <a:tab pos="571500" algn="l"/>
                        </a:tabLst>
                      </a:pPr>
                      <a:endParaRPr lang="es-PE" sz="18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4465" marR="14465" marT="0" marB="0"/>
                </a:tc>
              </a:tr>
            </a:tbl>
          </a:graphicData>
        </a:graphic>
      </p:graphicFrame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5856289" y="585272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tabLst>
                <a:tab pos="571500" algn="l"/>
              </a:tabLst>
            </a:pPr>
            <a:endParaRPr lang="es-PE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Rectangle 2"/>
          <p:cNvSpPr txBox="1">
            <a:spLocks noChangeArrowheads="1"/>
          </p:cNvSpPr>
          <p:nvPr/>
        </p:nvSpPr>
        <p:spPr bwMode="auto">
          <a:xfrm>
            <a:off x="0" y="0"/>
            <a:ext cx="12192000" cy="533400"/>
          </a:xfrm>
          <a:prstGeom prst="rect">
            <a:avLst/>
          </a:prstGeom>
          <a:solidFill>
            <a:schemeClr val="accent4">
              <a:lumMod val="75000"/>
            </a:schemeClr>
          </a:solidFill>
          <a:ln w="9525">
            <a:noFill/>
            <a:miter lim="800000"/>
            <a:headEnd/>
            <a:tailEnd/>
          </a:ln>
        </p:spPr>
        <p:txBody>
          <a:bodyPr anchor="ctr">
            <a:norm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endParaRPr lang="es-MX" sz="2400" b="1" dirty="0">
              <a:solidFill>
                <a:schemeClr val="bg1"/>
              </a:solidFill>
              <a:latin typeface="Segoe UI" pitchFamily="34" charset="0"/>
              <a:ea typeface="+mj-ea"/>
              <a:cs typeface="Segoe UI" pitchFamily="34" charset="0"/>
            </a:endParaRPr>
          </a:p>
        </p:txBody>
      </p:sp>
      <p:sp>
        <p:nvSpPr>
          <p:cNvPr id="2" name="1 CuadroTexto"/>
          <p:cNvSpPr txBox="1"/>
          <p:nvPr/>
        </p:nvSpPr>
        <p:spPr>
          <a:xfrm>
            <a:off x="1713186" y="0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2400" b="1" dirty="0" smtClean="0">
                <a:solidFill>
                  <a:schemeClr val="bg1"/>
                </a:solidFill>
              </a:rPr>
              <a:t>Dato 1: Puntos de Atención</a:t>
            </a:r>
            <a:endParaRPr lang="es-PE" sz="24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80260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3817</TotalTime>
  <Words>1904</Words>
  <Application>Microsoft Office PowerPoint</Application>
  <PresentationFormat>Panorámica</PresentationFormat>
  <Paragraphs>315</Paragraphs>
  <Slides>35</Slides>
  <Notes>11</Notes>
  <HiddenSlides>0</HiddenSlides>
  <MMClips>0</MMClips>
  <ScaleCrop>false</ScaleCrop>
  <HeadingPairs>
    <vt:vector size="6" baseType="variant">
      <vt:variant>
        <vt:lpstr>Fuentes usadas</vt:lpstr>
      </vt:variant>
      <vt:variant>
        <vt:i4>8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35</vt:i4>
      </vt:variant>
    </vt:vector>
  </HeadingPairs>
  <TitlesOfParts>
    <vt:vector size="44" baseType="lpstr">
      <vt:lpstr>Arial</vt:lpstr>
      <vt:lpstr>Arial Narrow</vt:lpstr>
      <vt:lpstr>Calibri</vt:lpstr>
      <vt:lpstr>Comic Sans MS</vt:lpstr>
      <vt:lpstr>Impact</vt:lpstr>
      <vt:lpstr>Segoe UI</vt:lpstr>
      <vt:lpstr>Tahoma</vt:lpstr>
      <vt:lpstr>Times New Roman</vt:lpstr>
      <vt:lpstr>1_Tema de Office</vt:lpstr>
      <vt:lpstr>   </vt:lpstr>
      <vt:lpstr>Presentación de PowerPoint</vt:lpstr>
      <vt:lpstr>Presentación de PowerPoint</vt:lpstr>
      <vt:lpstr>Presentación de PowerPoint</vt:lpstr>
      <vt:lpstr>Presentación de PowerPoint</vt:lpstr>
      <vt:lpstr>Programación Operativa 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Módulos del SIGA</vt:lpstr>
      <vt:lpstr>Puntos de Atención Cargados</vt:lpstr>
      <vt:lpstr>Puntos de atención asignados a cada Producto</vt:lpstr>
      <vt:lpstr>Carga de Lista de Materiales (KITs)</vt:lpstr>
      <vt:lpstr>Registro de Metas Físicas por punto de atención  (Plan de Producción)</vt:lpstr>
      <vt:lpstr>Registro del Cuadro de Necesidades por punto de Atención - SIGA Logístico</vt:lpstr>
      <vt:lpstr>Presentación de PowerPoint</vt:lpstr>
      <vt:lpstr>Presentación de PowerPoint</vt:lpstr>
      <vt:lpstr>Presentación de PowerPoint</vt:lpstr>
      <vt:lpstr>Ejecución presupuestal</vt:lpstr>
      <vt:lpstr>Presentación de PowerPoint</vt:lpstr>
      <vt:lpstr>Presentación de PowerPoint</vt:lpstr>
      <vt:lpstr>Presentación de PowerPoint</vt:lpstr>
      <vt:lpstr>La UE genera el PAO con el CN por producto y por centros de costos. 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>Toshiba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Hacia la Gestión por Resultados:   El modelo Operativo.   Nelly Huamani          Jessica Niño de Guzman          Hubel Gonzales</dc:title>
  <dc:creator>Nelly Huamani</dc:creator>
  <cp:lastModifiedBy>Nelly Huamani</cp:lastModifiedBy>
  <cp:revision>49</cp:revision>
  <dcterms:created xsi:type="dcterms:W3CDTF">2014-12-04T04:50:37Z</dcterms:created>
  <dcterms:modified xsi:type="dcterms:W3CDTF">2015-06-03T18:29:49Z</dcterms:modified>
</cp:coreProperties>
</file>